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3" r:id="rId1"/>
    <p:sldMasterId id="2147483693" r:id="rId2"/>
  </p:sldMasterIdLst>
  <p:notesMasterIdLst>
    <p:notesMasterId r:id="rId15"/>
  </p:notesMasterIdLst>
  <p:handoutMasterIdLst>
    <p:handoutMasterId r:id="rId16"/>
  </p:handoutMasterIdLst>
  <p:sldIdLst>
    <p:sldId id="336" r:id="rId3"/>
    <p:sldId id="350" r:id="rId4"/>
    <p:sldId id="351" r:id="rId5"/>
    <p:sldId id="352" r:id="rId6"/>
    <p:sldId id="353" r:id="rId7"/>
    <p:sldId id="354" r:id="rId8"/>
    <p:sldId id="355" r:id="rId9"/>
    <p:sldId id="356" r:id="rId10"/>
    <p:sldId id="357" r:id="rId11"/>
    <p:sldId id="358" r:id="rId12"/>
    <p:sldId id="359" r:id="rId13"/>
    <p:sldId id="348" r:id="rId14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CA410"/>
    <a:srgbClr val="00D040"/>
    <a:srgbClr val="A3A3A3"/>
    <a:srgbClr val="FCB040"/>
    <a:srgbClr val="037CCF"/>
    <a:srgbClr val="F5C247"/>
    <a:srgbClr val="B5D301"/>
    <a:srgbClr val="022A40"/>
    <a:srgbClr val="3AB54A"/>
    <a:srgbClr val="C4182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235"/>
    <p:restoredTop sz="94508"/>
  </p:normalViewPr>
  <p:slideViewPr>
    <p:cSldViewPr>
      <p:cViewPr varScale="1">
        <p:scale>
          <a:sx n="85" d="100"/>
          <a:sy n="85" d="100"/>
        </p:scale>
        <p:origin x="774" y="6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9" d="100"/>
          <a:sy n="69" d="100"/>
        </p:scale>
        <p:origin x="-2838" y="-10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762424-DDEB-4A97-8DF5-6BF96CCB3FB5}" type="datetimeFigureOut">
              <a:rPr lang="en-US" smtClean="0"/>
              <a:pPr/>
              <a:t>7/27/2023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C53C4B-F994-412E-85D8-E2AB9829285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96992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AABD2D-06EE-4924-A970-DA7F071D30DD}" type="datetimeFigureOut">
              <a:rPr lang="en-US" smtClean="0"/>
              <a:pPr/>
              <a:t>7/27/2023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673052-1C4D-4D99-A058-91D57910836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95357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740992"/>
            <a:ext cx="7772400" cy="458115"/>
          </a:xfrm>
        </p:spPr>
        <p:txBody>
          <a:bodyPr/>
          <a:lstStyle>
            <a:lvl1pPr algn="ctr">
              <a:defRPr lang="en-US" sz="30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132020"/>
            <a:ext cx="6400800" cy="573330"/>
          </a:xfrm>
        </p:spPr>
        <p:txBody>
          <a:bodyPr>
            <a:normAutofit/>
          </a:bodyPr>
          <a:lstStyle>
            <a:lvl1pPr marL="0" indent="0" algn="ctr">
              <a:buNone/>
              <a:defRPr lang="en-US" sz="1800" kern="120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1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4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6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8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9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1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2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/>
              <a:pPr/>
              <a:t>7/27/2023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1541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20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/>
              <a:pPr/>
              <a:t>7/27/2023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77184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/>
              <a:pPr/>
              <a:t>7/27/2023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9236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8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6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2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0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08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2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44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/>
              <a:pPr/>
              <a:t>7/27/2023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81707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/>
              <a:pPr/>
              <a:t>7/27/2023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3186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1" indent="0">
              <a:buNone/>
              <a:defRPr sz="2000" b="1"/>
            </a:lvl2pPr>
            <a:lvl3pPr marL="914362" indent="0">
              <a:buNone/>
              <a:defRPr sz="1800" b="1"/>
            </a:lvl3pPr>
            <a:lvl4pPr marL="1371543" indent="0">
              <a:buNone/>
              <a:defRPr sz="1600" b="1"/>
            </a:lvl4pPr>
            <a:lvl5pPr marL="1828724" indent="0">
              <a:buNone/>
              <a:defRPr sz="1600" b="1"/>
            </a:lvl5pPr>
            <a:lvl6pPr marL="2285905" indent="0">
              <a:buNone/>
              <a:defRPr sz="1600" b="1"/>
            </a:lvl6pPr>
            <a:lvl7pPr marL="2743086" indent="0">
              <a:buNone/>
              <a:defRPr sz="1600" b="1"/>
            </a:lvl7pPr>
            <a:lvl8pPr marL="3200266" indent="0">
              <a:buNone/>
              <a:defRPr sz="1600" b="1"/>
            </a:lvl8pPr>
            <a:lvl9pPr marL="3657448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1" indent="0">
              <a:buNone/>
              <a:defRPr sz="2000" b="1"/>
            </a:lvl2pPr>
            <a:lvl3pPr marL="914362" indent="0">
              <a:buNone/>
              <a:defRPr sz="1800" b="1"/>
            </a:lvl3pPr>
            <a:lvl4pPr marL="1371543" indent="0">
              <a:buNone/>
              <a:defRPr sz="1600" b="1"/>
            </a:lvl4pPr>
            <a:lvl5pPr marL="1828724" indent="0">
              <a:buNone/>
              <a:defRPr sz="1600" b="1"/>
            </a:lvl5pPr>
            <a:lvl6pPr marL="2285905" indent="0">
              <a:buNone/>
              <a:defRPr sz="1600" b="1"/>
            </a:lvl6pPr>
            <a:lvl7pPr marL="2743086" indent="0">
              <a:buNone/>
              <a:defRPr sz="1600" b="1"/>
            </a:lvl7pPr>
            <a:lvl8pPr marL="3200266" indent="0">
              <a:buNone/>
              <a:defRPr sz="1600" b="1"/>
            </a:lvl8pPr>
            <a:lvl9pPr marL="3657448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/>
              <a:pPr/>
              <a:t>7/27/2023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58990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bg>
      <p:bgPr>
        <a:blipFill dpi="0" rotWithShape="1">
          <a:blip r:embed="rId2">
            <a:lum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/>
              <a:pPr/>
              <a:t>7/27/2023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536971"/>
          </a:xfrm>
        </p:spPr>
        <p:txBody>
          <a:bodyPr>
            <a:normAutofit/>
          </a:bodyPr>
          <a:lstStyle>
            <a:lvl1pPr algn="l">
              <a:defRPr sz="2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429874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bg>
      <p:bgPr>
        <a:blipFill dpi="0" rotWithShape="1">
          <a:blip r:embed="rId2">
            <a:lum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/>
              <a:pPr/>
              <a:t>7/27/2023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536971"/>
          </a:xfrm>
        </p:spPr>
        <p:txBody>
          <a:bodyPr>
            <a:normAutofit/>
          </a:bodyPr>
          <a:lstStyle>
            <a:lvl1pPr algn="l">
              <a:defRPr sz="28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742950"/>
            <a:ext cx="8229600" cy="381000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2542636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/>
              <a:pPr/>
              <a:t>7/27/2023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12494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9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076327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181" indent="0">
              <a:buNone/>
              <a:defRPr sz="1200"/>
            </a:lvl2pPr>
            <a:lvl3pPr marL="914362" indent="0">
              <a:buNone/>
              <a:defRPr sz="1000"/>
            </a:lvl3pPr>
            <a:lvl4pPr marL="1371543" indent="0">
              <a:buNone/>
              <a:defRPr sz="900"/>
            </a:lvl4pPr>
            <a:lvl5pPr marL="1828724" indent="0">
              <a:buNone/>
              <a:defRPr sz="900"/>
            </a:lvl5pPr>
            <a:lvl6pPr marL="2285905" indent="0">
              <a:buNone/>
              <a:defRPr sz="900"/>
            </a:lvl6pPr>
            <a:lvl7pPr marL="2743086" indent="0">
              <a:buNone/>
              <a:defRPr sz="900"/>
            </a:lvl7pPr>
            <a:lvl8pPr marL="3200266" indent="0">
              <a:buNone/>
              <a:defRPr sz="900"/>
            </a:lvl8pPr>
            <a:lvl9pPr marL="3657448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/>
              <a:pPr/>
              <a:t>7/27/2023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90817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181" indent="0">
              <a:buNone/>
              <a:defRPr sz="2800"/>
            </a:lvl2pPr>
            <a:lvl3pPr marL="914362" indent="0">
              <a:buNone/>
              <a:defRPr sz="2400"/>
            </a:lvl3pPr>
            <a:lvl4pPr marL="1371543" indent="0">
              <a:buNone/>
              <a:defRPr sz="2000"/>
            </a:lvl4pPr>
            <a:lvl5pPr marL="1828724" indent="0">
              <a:buNone/>
              <a:defRPr sz="2000"/>
            </a:lvl5pPr>
            <a:lvl6pPr marL="2285905" indent="0">
              <a:buNone/>
              <a:defRPr sz="2000"/>
            </a:lvl6pPr>
            <a:lvl7pPr marL="2743086" indent="0">
              <a:buNone/>
              <a:defRPr sz="2000"/>
            </a:lvl7pPr>
            <a:lvl8pPr marL="3200266" indent="0">
              <a:buNone/>
              <a:defRPr sz="2000"/>
            </a:lvl8pPr>
            <a:lvl9pPr marL="3657448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4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181" indent="0">
              <a:buNone/>
              <a:defRPr sz="1200"/>
            </a:lvl2pPr>
            <a:lvl3pPr marL="914362" indent="0">
              <a:buNone/>
              <a:defRPr sz="1000"/>
            </a:lvl3pPr>
            <a:lvl4pPr marL="1371543" indent="0">
              <a:buNone/>
              <a:defRPr sz="900"/>
            </a:lvl4pPr>
            <a:lvl5pPr marL="1828724" indent="0">
              <a:buNone/>
              <a:defRPr sz="900"/>
            </a:lvl5pPr>
            <a:lvl6pPr marL="2285905" indent="0">
              <a:buNone/>
              <a:defRPr sz="900"/>
            </a:lvl6pPr>
            <a:lvl7pPr marL="2743086" indent="0">
              <a:buNone/>
              <a:defRPr sz="900"/>
            </a:lvl7pPr>
            <a:lvl8pPr marL="3200266" indent="0">
              <a:buNone/>
              <a:defRPr sz="900"/>
            </a:lvl8pPr>
            <a:lvl9pPr marL="3657448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/>
              <a:pPr/>
              <a:t>7/27/2023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38142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/>
              <a:pPr/>
              <a:t>7/27/2023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41580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80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80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/>
              <a:pPr/>
              <a:t>7/27/2023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50223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model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/>
              <a:pPr/>
              <a:t>7/27/2023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99705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/>
              <a:pPr/>
              <a:t>7/27/2023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/>
              <a:pPr/>
              <a:t>7/27/2023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536971"/>
          </a:xfrm>
        </p:spPr>
        <p:txBody>
          <a:bodyPr>
            <a:normAutofit/>
          </a:bodyPr>
          <a:lstStyle>
            <a:lvl1pPr algn="l">
              <a:defRPr sz="2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742950"/>
            <a:ext cx="8229600" cy="381000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14298743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lidemodel2">
    <p:bg>
      <p:bgPr>
        <a:gradFill flip="none" rotWithShape="1">
          <a:gsLst>
            <a:gs pos="55000">
              <a:srgbClr val="1181AE"/>
            </a:gs>
            <a:gs pos="0">
              <a:srgbClr val="1181AE"/>
            </a:gs>
            <a:gs pos="100000">
              <a:srgbClr val="095474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/>
              <a:pPr/>
              <a:t>7/27/2023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997059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740992"/>
            <a:ext cx="7772400" cy="458115"/>
          </a:xfrm>
        </p:spPr>
        <p:txBody>
          <a:bodyPr/>
          <a:lstStyle>
            <a:lvl1pPr algn="ctr">
              <a:defRPr lang="en-US" sz="3000" kern="1200" smtClean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132020"/>
            <a:ext cx="6400800" cy="573330"/>
          </a:xfrm>
        </p:spPr>
        <p:txBody>
          <a:bodyPr>
            <a:normAutofit/>
          </a:bodyPr>
          <a:lstStyle>
            <a:lvl1pPr marL="0" indent="0" algn="ctr">
              <a:buNone/>
              <a:defRPr lang="en-US" sz="1800" kern="120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1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4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6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8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9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1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2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/>
              <a:pPr/>
              <a:t>7/27/2023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213757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20"/>
            <a:ext cx="7772400" cy="1102519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  <a:lvl2pPr marL="4571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/>
              <a:pPr/>
              <a:t>7/27/2023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095920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/>
              <a:pPr/>
              <a:t>7/27/2023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704459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bg1">
                    <a:lumMod val="75000"/>
                  </a:schemeClr>
                </a:solidFill>
              </a:defRPr>
            </a:lvl1pPr>
            <a:lvl2pPr marL="45718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6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2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0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08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2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44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/>
              <a:pPr/>
              <a:t>7/27/2023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404643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/>
              <a:pPr/>
              <a:t>7/27/2023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4731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aphic 148">
            <a:extLst>
              <a:ext uri="{FF2B5EF4-FFF2-40B4-BE49-F238E27FC236}">
                <a16:creationId xmlns:a16="http://schemas.microsoft.com/office/drawing/2014/main" id="{C755CB8E-7F53-C941-BA28-086A115040D6}"/>
              </a:ext>
            </a:extLst>
          </p:cNvPr>
          <p:cNvGrpSpPr/>
          <p:nvPr userDrawn="1"/>
        </p:nvGrpSpPr>
        <p:grpSpPr>
          <a:xfrm>
            <a:off x="-69646" y="-40467"/>
            <a:ext cx="9269063" cy="5235922"/>
            <a:chOff x="465059" y="62463"/>
            <a:chExt cx="9105450" cy="5143500"/>
          </a:xfrm>
        </p:grpSpPr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B69058B0-29F4-4647-9D82-09D5A2AE1B6C}"/>
                </a:ext>
              </a:extLst>
            </p:cNvPr>
            <p:cNvSpPr/>
            <p:nvPr/>
          </p:nvSpPr>
          <p:spPr>
            <a:xfrm>
              <a:off x="465059" y="2678767"/>
              <a:ext cx="5617707" cy="2526534"/>
            </a:xfrm>
            <a:custGeom>
              <a:avLst/>
              <a:gdLst>
                <a:gd name="connsiteX0" fmla="*/ 0 w 5617707"/>
                <a:gd name="connsiteY0" fmla="*/ 10980 h 2526534"/>
                <a:gd name="connsiteX1" fmla="*/ 2065120 w 5617707"/>
                <a:gd name="connsiteY1" fmla="*/ 1621464 h 2526534"/>
                <a:gd name="connsiteX2" fmla="*/ 4531883 w 5617707"/>
                <a:gd name="connsiteY2" fmla="*/ 1882605 h 2526534"/>
                <a:gd name="connsiteX3" fmla="*/ 5617708 w 5617707"/>
                <a:gd name="connsiteY3" fmla="*/ 2526535 h 2526534"/>
                <a:gd name="connsiteX4" fmla="*/ 0 w 5617707"/>
                <a:gd name="connsiteY4" fmla="*/ 2526535 h 2526534"/>
                <a:gd name="connsiteX5" fmla="*/ 0 w 5617707"/>
                <a:gd name="connsiteY5" fmla="*/ 10980 h 2526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617707" h="2526534">
                  <a:moveTo>
                    <a:pt x="0" y="10980"/>
                  </a:moveTo>
                  <a:cubicBezTo>
                    <a:pt x="1305505" y="-132483"/>
                    <a:pt x="1432549" y="1169259"/>
                    <a:pt x="2065120" y="1621464"/>
                  </a:cubicBezTo>
                  <a:cubicBezTo>
                    <a:pt x="2738715" y="2103419"/>
                    <a:pt x="3739845" y="1825088"/>
                    <a:pt x="4531883" y="1882605"/>
                  </a:cubicBezTo>
                  <a:cubicBezTo>
                    <a:pt x="5006973" y="1916984"/>
                    <a:pt x="5405307" y="2145730"/>
                    <a:pt x="5617708" y="2526535"/>
                  </a:cubicBezTo>
                  <a:cubicBezTo>
                    <a:pt x="3441425" y="2526535"/>
                    <a:pt x="0" y="2526535"/>
                    <a:pt x="0" y="2526535"/>
                  </a:cubicBezTo>
                  <a:lnTo>
                    <a:pt x="0" y="10980"/>
                  </a:lnTo>
                  <a:close/>
                </a:path>
              </a:pathLst>
            </a:custGeom>
            <a:solidFill>
              <a:schemeClr val="accent3">
                <a:lumMod val="10000"/>
                <a:alpha val="25000"/>
              </a:schemeClr>
            </a:solidFill>
            <a:ln w="66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R"/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4CC7CF36-7F99-4349-BA39-8B52819060E4}"/>
                </a:ext>
              </a:extLst>
            </p:cNvPr>
            <p:cNvSpPr/>
            <p:nvPr/>
          </p:nvSpPr>
          <p:spPr>
            <a:xfrm>
              <a:off x="465059" y="2919534"/>
              <a:ext cx="5054613" cy="2286428"/>
            </a:xfrm>
            <a:custGeom>
              <a:avLst/>
              <a:gdLst>
                <a:gd name="connsiteX0" fmla="*/ 0 w 5054613"/>
                <a:gd name="connsiteY0" fmla="*/ 22759 h 2286428"/>
                <a:gd name="connsiteX1" fmla="*/ 1641641 w 5054613"/>
                <a:gd name="connsiteY1" fmla="*/ 1376068 h 2286428"/>
                <a:gd name="connsiteX2" fmla="*/ 3835790 w 5054613"/>
                <a:gd name="connsiteY2" fmla="*/ 1530770 h 2286428"/>
                <a:gd name="connsiteX3" fmla="*/ 5054614 w 5054613"/>
                <a:gd name="connsiteY3" fmla="*/ 2286428 h 2286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54613" h="2286428">
                  <a:moveTo>
                    <a:pt x="0" y="22759"/>
                  </a:moveTo>
                  <a:cubicBezTo>
                    <a:pt x="878056" y="-174915"/>
                    <a:pt x="1072592" y="968819"/>
                    <a:pt x="1641641" y="1376068"/>
                  </a:cubicBezTo>
                  <a:cubicBezTo>
                    <a:pt x="2247745" y="1809762"/>
                    <a:pt x="3121831" y="1496392"/>
                    <a:pt x="3835790" y="1530770"/>
                  </a:cubicBezTo>
                  <a:cubicBezTo>
                    <a:pt x="4388958" y="1557215"/>
                    <a:pt x="4862725" y="1943969"/>
                    <a:pt x="5054614" y="2286428"/>
                  </a:cubicBezTo>
                </a:path>
              </a:pathLst>
            </a:custGeom>
            <a:noFill/>
            <a:ln w="6611" cap="flat">
              <a:solidFill>
                <a:schemeClr val="accent1">
                  <a:lumMod val="60000"/>
                  <a:lumOff val="40000"/>
                  <a:alpha val="2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BR"/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C182CAD5-0F0E-7248-A66B-81A5CC8E7F9E}"/>
                </a:ext>
              </a:extLst>
            </p:cNvPr>
            <p:cNvSpPr/>
            <p:nvPr/>
          </p:nvSpPr>
          <p:spPr>
            <a:xfrm>
              <a:off x="6133716" y="62463"/>
              <a:ext cx="3436792" cy="1545822"/>
            </a:xfrm>
            <a:custGeom>
              <a:avLst/>
              <a:gdLst>
                <a:gd name="connsiteX0" fmla="*/ 3436793 w 3436792"/>
                <a:gd name="connsiteY0" fmla="*/ 1539083 h 1545822"/>
                <a:gd name="connsiteX1" fmla="*/ 2173636 w 3436792"/>
                <a:gd name="connsiteY1" fmla="*/ 554017 h 1545822"/>
                <a:gd name="connsiteX2" fmla="*/ 664994 w 3436792"/>
                <a:gd name="connsiteY2" fmla="*/ 394026 h 1545822"/>
                <a:gd name="connsiteX3" fmla="*/ 0 w 3436792"/>
                <a:gd name="connsiteY3" fmla="*/ 0 h 1545822"/>
                <a:gd name="connsiteX4" fmla="*/ 3436793 w 3436792"/>
                <a:gd name="connsiteY4" fmla="*/ 0 h 1545822"/>
                <a:gd name="connsiteX5" fmla="*/ 3436793 w 3436792"/>
                <a:gd name="connsiteY5" fmla="*/ 1539083 h 1545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36792" h="1545822">
                  <a:moveTo>
                    <a:pt x="3436793" y="1539083"/>
                  </a:moveTo>
                  <a:cubicBezTo>
                    <a:pt x="2638139" y="1627012"/>
                    <a:pt x="2560060" y="830365"/>
                    <a:pt x="2173636" y="554017"/>
                  </a:cubicBezTo>
                  <a:cubicBezTo>
                    <a:pt x="1761406" y="259158"/>
                    <a:pt x="1149347" y="429727"/>
                    <a:pt x="664994" y="394026"/>
                  </a:cubicBezTo>
                  <a:cubicBezTo>
                    <a:pt x="373852" y="372871"/>
                    <a:pt x="130352" y="232714"/>
                    <a:pt x="0" y="0"/>
                  </a:cubicBezTo>
                  <a:cubicBezTo>
                    <a:pt x="1331311" y="0"/>
                    <a:pt x="3436793" y="0"/>
                    <a:pt x="3436793" y="0"/>
                  </a:cubicBezTo>
                  <a:lnTo>
                    <a:pt x="3436793" y="1539083"/>
                  </a:lnTo>
                  <a:close/>
                </a:path>
              </a:pathLst>
            </a:custGeom>
            <a:solidFill>
              <a:schemeClr val="accent3">
                <a:lumMod val="10000"/>
                <a:alpha val="25000"/>
              </a:schemeClr>
            </a:solidFill>
            <a:ln w="66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R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0E4FC70E-4D89-D54E-9EE6-57B08F75CDA9}"/>
                </a:ext>
              </a:extLst>
            </p:cNvPr>
            <p:cNvSpPr/>
            <p:nvPr/>
          </p:nvSpPr>
          <p:spPr>
            <a:xfrm>
              <a:off x="6399052" y="62463"/>
              <a:ext cx="3171457" cy="1434412"/>
            </a:xfrm>
            <a:custGeom>
              <a:avLst/>
              <a:gdLst>
                <a:gd name="connsiteX0" fmla="*/ 3171457 w 3171457"/>
                <a:gd name="connsiteY0" fmla="*/ 1420082 h 1434412"/>
                <a:gd name="connsiteX1" fmla="*/ 2141214 w 3171457"/>
                <a:gd name="connsiteY1" fmla="*/ 571206 h 1434412"/>
                <a:gd name="connsiteX2" fmla="*/ 764908 w 3171457"/>
                <a:gd name="connsiteY2" fmla="*/ 474022 h 1434412"/>
                <a:gd name="connsiteX3" fmla="*/ 0 w 3171457"/>
                <a:gd name="connsiteY3" fmla="*/ 0 h 1434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71457" h="1434412">
                  <a:moveTo>
                    <a:pt x="3171457" y="1420082"/>
                  </a:moveTo>
                  <a:cubicBezTo>
                    <a:pt x="2620274" y="1544372"/>
                    <a:pt x="2498524" y="826398"/>
                    <a:pt x="2141214" y="571206"/>
                  </a:cubicBezTo>
                  <a:cubicBezTo>
                    <a:pt x="1761406" y="299487"/>
                    <a:pt x="1212869" y="495839"/>
                    <a:pt x="764908" y="474022"/>
                  </a:cubicBezTo>
                  <a:cubicBezTo>
                    <a:pt x="417524" y="457494"/>
                    <a:pt x="120427" y="214863"/>
                    <a:pt x="0" y="0"/>
                  </a:cubicBezTo>
                </a:path>
              </a:pathLst>
            </a:custGeom>
            <a:noFill/>
            <a:ln w="6611" cap="flat">
              <a:solidFill>
                <a:schemeClr val="accent1">
                  <a:lumMod val="60000"/>
                  <a:lumOff val="40000"/>
                  <a:alpha val="2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BR"/>
            </a:p>
          </p:txBody>
        </p:sp>
      </p:grp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/>
              <a:pPr/>
              <a:t>7/27/2023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536971"/>
          </a:xfrm>
        </p:spPr>
        <p:txBody>
          <a:bodyPr>
            <a:normAutofit/>
          </a:bodyPr>
          <a:lstStyle>
            <a:lvl1pPr algn="l"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76960652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/>
              <a:pPr/>
              <a:t>7/27/2023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536971"/>
          </a:xfrm>
        </p:spPr>
        <p:txBody>
          <a:bodyPr>
            <a:normAutofit/>
          </a:bodyPr>
          <a:lstStyle>
            <a:lvl1pPr algn="l"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742950"/>
            <a:ext cx="8229600" cy="381000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 dirty="0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220878343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/>
              <a:pPr/>
              <a:t>7/27/2023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17755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lidemodel2">
    <p:bg>
      <p:bgPr>
        <a:gradFill flip="none" rotWithShape="1">
          <a:gsLst>
            <a:gs pos="55000">
              <a:srgbClr val="1181AE"/>
            </a:gs>
            <a:gs pos="0">
              <a:srgbClr val="1181AE"/>
            </a:gs>
            <a:gs pos="100000">
              <a:srgbClr val="095474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/>
              <a:pPr/>
              <a:t>7/27/2023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45976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5" Type="http://schemas.openxmlformats.org/officeDocument/2006/relationships/slideLayout" Target="../slideLayouts/slideLayout22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533311"/>
          </a:xfrm>
          <a:prstGeom prst="rect">
            <a:avLst/>
          </a:prstGeom>
        </p:spPr>
        <p:txBody>
          <a:bodyPr vert="horz" lIns="91436" tIns="45718" rIns="91436" bIns="45718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853819"/>
            <a:ext cx="8229600" cy="3740804"/>
          </a:xfrm>
          <a:prstGeom prst="rect">
            <a:avLst/>
          </a:prstGeom>
        </p:spPr>
        <p:txBody>
          <a:bodyPr vert="horz" lIns="91436" tIns="45718" rIns="91436" bIns="45718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1176A7-B091-469C-82C8-89C693043C40}" type="datetimeFigureOut">
              <a:rPr lang="en-US" smtClean="0"/>
              <a:pPr/>
              <a:t>7/27/2023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1" y="4767264"/>
            <a:ext cx="2133600" cy="273844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39B1FA-81F2-4940-9AF3-5EAFB5D666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45080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5" r:id="rId12"/>
    <p:sldLayoutId id="2147483676" r:id="rId13"/>
    <p:sldLayoutId id="2147483677" r:id="rId14"/>
    <p:sldLayoutId id="2147483678" r:id="rId15"/>
    <p:sldLayoutId id="2147483679" r:id="rId16"/>
    <p:sldLayoutId id="2147483680" r:id="rId17"/>
  </p:sldLayoutIdLst>
  <p:txStyles>
    <p:titleStyle>
      <a:lvl1pPr algn="l" defTabSz="914362" rtl="0" eaLnBrk="1" latinLnBrk="0" hangingPunct="1">
        <a:spcBef>
          <a:spcPct val="0"/>
        </a:spcBef>
        <a:buNone/>
        <a:defRPr sz="2400" kern="1200">
          <a:solidFill>
            <a:schemeClr val="tx1">
              <a:lumMod val="65000"/>
              <a:lumOff val="35000"/>
            </a:schemeClr>
          </a:solidFill>
          <a:latin typeface="+mj-lt"/>
          <a:ea typeface="+mj-ea"/>
          <a:cs typeface="+mj-cs"/>
        </a:defRPr>
      </a:lvl1pPr>
    </p:titleStyle>
    <p:bodyStyle>
      <a:lvl1pPr marL="342886" indent="-342886" algn="l" defTabSz="914362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j-lt"/>
          <a:ea typeface="+mn-ea"/>
          <a:cs typeface="+mn-cs"/>
        </a:defRPr>
      </a:lvl1pPr>
      <a:lvl2pPr marL="742919" indent="-285738" algn="l" defTabSz="914362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+mj-lt"/>
          <a:ea typeface="+mn-ea"/>
          <a:cs typeface="+mn-cs"/>
        </a:defRPr>
      </a:lvl2pPr>
      <a:lvl3pPr marL="1142952" indent="-228591" algn="l" defTabSz="914362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134" indent="-228591" algn="l" defTabSz="914362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314" indent="-228591" algn="l" defTabSz="914362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495" indent="-228591" algn="l" defTabSz="91436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76" indent="-228591" algn="l" defTabSz="91436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57" indent="-228591" algn="l" defTabSz="91436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38" indent="-228591" algn="l" defTabSz="91436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6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1" algn="l" defTabSz="91436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2" algn="l" defTabSz="91436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43" algn="l" defTabSz="91436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24" algn="l" defTabSz="91436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05" algn="l" defTabSz="91436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86" algn="l" defTabSz="91436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66" algn="l" defTabSz="91436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48" algn="l" defTabSz="91436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533311"/>
          </a:xfrm>
          <a:prstGeom prst="rect">
            <a:avLst/>
          </a:prstGeom>
        </p:spPr>
        <p:txBody>
          <a:bodyPr vert="horz" lIns="91436" tIns="45718" rIns="91436" bIns="45718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853819"/>
            <a:ext cx="8229600" cy="3740804"/>
          </a:xfrm>
          <a:prstGeom prst="rect">
            <a:avLst/>
          </a:prstGeom>
        </p:spPr>
        <p:txBody>
          <a:bodyPr vert="horz" lIns="91436" tIns="45718" rIns="91436" bIns="45718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1176A7-B091-469C-82C8-89C693043C40}" type="datetimeFigureOut">
              <a:rPr lang="en-US" smtClean="0"/>
              <a:pPr/>
              <a:t>7/27/2023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1" y="4767264"/>
            <a:ext cx="2133600" cy="273844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39B1FA-81F2-4940-9AF3-5EAFB5D666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45447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8" r:id="rId5"/>
    <p:sldLayoutId id="2147483700" r:id="rId6"/>
    <p:sldLayoutId id="2147483701" r:id="rId7"/>
    <p:sldLayoutId id="2147483702" r:id="rId8"/>
    <p:sldLayoutId id="2147483710" r:id="rId9"/>
  </p:sldLayoutIdLst>
  <p:txStyles>
    <p:titleStyle>
      <a:lvl1pPr algn="l" defTabSz="914362" rtl="0" eaLnBrk="1" latinLnBrk="0" hangingPunct="1">
        <a:spcBef>
          <a:spcPct val="0"/>
        </a:spcBef>
        <a:buNone/>
        <a:defRPr sz="2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886" indent="-342886" algn="l" defTabSz="914362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bg1">
              <a:lumMod val="75000"/>
            </a:schemeClr>
          </a:solidFill>
          <a:latin typeface="+mj-lt"/>
          <a:ea typeface="+mn-ea"/>
          <a:cs typeface="+mn-cs"/>
        </a:defRPr>
      </a:lvl1pPr>
      <a:lvl2pPr marL="742919" indent="-285738" algn="l" defTabSz="914362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bg1">
              <a:lumMod val="75000"/>
            </a:schemeClr>
          </a:solidFill>
          <a:latin typeface="+mj-lt"/>
          <a:ea typeface="+mn-ea"/>
          <a:cs typeface="+mn-cs"/>
        </a:defRPr>
      </a:lvl2pPr>
      <a:lvl3pPr marL="1142952" indent="-228591" algn="l" defTabSz="914362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bg1">
              <a:lumMod val="75000"/>
            </a:schemeClr>
          </a:solidFill>
          <a:latin typeface="+mj-lt"/>
          <a:ea typeface="+mn-ea"/>
          <a:cs typeface="+mn-cs"/>
        </a:defRPr>
      </a:lvl3pPr>
      <a:lvl4pPr marL="1600134" indent="-228591" algn="l" defTabSz="914362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bg1">
              <a:lumMod val="75000"/>
            </a:schemeClr>
          </a:solidFill>
          <a:latin typeface="+mj-lt"/>
          <a:ea typeface="+mn-ea"/>
          <a:cs typeface="+mn-cs"/>
        </a:defRPr>
      </a:lvl4pPr>
      <a:lvl5pPr marL="2057314" indent="-228591" algn="l" defTabSz="914362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bg1">
              <a:lumMod val="75000"/>
            </a:schemeClr>
          </a:solidFill>
          <a:latin typeface="+mj-lt"/>
          <a:ea typeface="+mn-ea"/>
          <a:cs typeface="+mn-cs"/>
        </a:defRPr>
      </a:lvl5pPr>
      <a:lvl6pPr marL="2514495" indent="-228591" algn="l" defTabSz="91436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76" indent="-228591" algn="l" defTabSz="91436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57" indent="-228591" algn="l" defTabSz="91436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38" indent="-228591" algn="l" defTabSz="91436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6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1" algn="l" defTabSz="91436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2" algn="l" defTabSz="91436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43" algn="l" defTabSz="91436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24" algn="l" defTabSz="91436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05" algn="l" defTabSz="91436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86" algn="l" defTabSz="91436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66" algn="l" defTabSz="91436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48" algn="l" defTabSz="91436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erson touching a screen of a smartphone&#10;&#10;Description automatically generated">
            <a:extLst>
              <a:ext uri="{FF2B5EF4-FFF2-40B4-BE49-F238E27FC236}">
                <a16:creationId xmlns:a16="http://schemas.microsoft.com/office/drawing/2014/main" id="{60F86A9E-A431-FE12-4599-19826683CEB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0186" y="685800"/>
            <a:ext cx="3639278" cy="3638550"/>
          </a:xfrm>
          <a:prstGeom prst="rect">
            <a:avLst/>
          </a:prstGeom>
        </p:spPr>
      </p:pic>
      <p:grpSp>
        <p:nvGrpSpPr>
          <p:cNvPr id="138" name="Graphic 4">
            <a:extLst>
              <a:ext uri="{FF2B5EF4-FFF2-40B4-BE49-F238E27FC236}">
                <a16:creationId xmlns:a16="http://schemas.microsoft.com/office/drawing/2014/main" id="{FC1C3865-3E7D-B34E-8B48-C1E53B0EF15E}"/>
              </a:ext>
            </a:extLst>
          </p:cNvPr>
          <p:cNvGrpSpPr/>
          <p:nvPr/>
        </p:nvGrpSpPr>
        <p:grpSpPr>
          <a:xfrm>
            <a:off x="0" y="800158"/>
            <a:ext cx="7222328" cy="4362392"/>
            <a:chOff x="16671" y="1066199"/>
            <a:chExt cx="7222328" cy="4076642"/>
          </a:xfrm>
        </p:grpSpPr>
        <p:sp>
          <p:nvSpPr>
            <p:cNvPr id="139" name="Freeform 138">
              <a:extLst>
                <a:ext uri="{FF2B5EF4-FFF2-40B4-BE49-F238E27FC236}">
                  <a16:creationId xmlns:a16="http://schemas.microsoft.com/office/drawing/2014/main" id="{DF26CCE9-1B25-1245-B8F0-805DD1896BB3}"/>
                </a:ext>
              </a:extLst>
            </p:cNvPr>
            <p:cNvSpPr/>
            <p:nvPr/>
          </p:nvSpPr>
          <p:spPr>
            <a:xfrm>
              <a:off x="16671" y="1066199"/>
              <a:ext cx="6861838" cy="4075982"/>
            </a:xfrm>
            <a:custGeom>
              <a:avLst/>
              <a:gdLst>
                <a:gd name="connsiteX0" fmla="*/ 0 w 6861838"/>
                <a:gd name="connsiteY0" fmla="*/ 90 h 4075982"/>
                <a:gd name="connsiteX1" fmla="*/ 2827246 w 6861838"/>
                <a:gd name="connsiteY1" fmla="*/ 2104563 h 4075982"/>
                <a:gd name="connsiteX2" fmla="*/ 6861839 w 6861838"/>
                <a:gd name="connsiteY2" fmla="*/ 4075983 h 4075982"/>
                <a:gd name="connsiteX3" fmla="*/ 659 w 6861838"/>
                <a:gd name="connsiteY3" fmla="*/ 4075983 h 4075982"/>
                <a:gd name="connsiteX4" fmla="*/ 659 w 6861838"/>
                <a:gd name="connsiteY4" fmla="*/ 90 h 4075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861838" h="4075982">
                  <a:moveTo>
                    <a:pt x="0" y="90"/>
                  </a:moveTo>
                  <a:cubicBezTo>
                    <a:pt x="1337175" y="-13084"/>
                    <a:pt x="1703597" y="1422832"/>
                    <a:pt x="2827246" y="2104563"/>
                  </a:cubicBezTo>
                  <a:cubicBezTo>
                    <a:pt x="3921239" y="2768509"/>
                    <a:pt x="6520460" y="2256059"/>
                    <a:pt x="6861839" y="4075983"/>
                  </a:cubicBezTo>
                  <a:cubicBezTo>
                    <a:pt x="4064249" y="4075983"/>
                    <a:pt x="659" y="4075983"/>
                    <a:pt x="659" y="4075983"/>
                  </a:cubicBezTo>
                  <a:lnTo>
                    <a:pt x="659" y="90"/>
                  </a:lnTo>
                  <a:close/>
                </a:path>
              </a:pathLst>
            </a:custGeom>
            <a:solidFill>
              <a:schemeClr val="accent3"/>
            </a:solidFill>
            <a:ln w="65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R"/>
            </a:p>
          </p:txBody>
        </p:sp>
        <p:sp>
          <p:nvSpPr>
            <p:cNvPr id="140" name="Freeform 139">
              <a:extLst>
                <a:ext uri="{FF2B5EF4-FFF2-40B4-BE49-F238E27FC236}">
                  <a16:creationId xmlns:a16="http://schemas.microsoft.com/office/drawing/2014/main" id="{D2B58BA0-491B-E440-84D6-AC33A1D436C6}"/>
                </a:ext>
              </a:extLst>
            </p:cNvPr>
            <p:cNvSpPr/>
            <p:nvPr/>
          </p:nvSpPr>
          <p:spPr>
            <a:xfrm>
              <a:off x="16671" y="1893307"/>
              <a:ext cx="7222328" cy="3248875"/>
            </a:xfrm>
            <a:custGeom>
              <a:avLst/>
              <a:gdLst>
                <a:gd name="connsiteX0" fmla="*/ 0 w 7222328"/>
                <a:gd name="connsiteY0" fmla="*/ 14113 h 3248875"/>
                <a:gd name="connsiteX1" fmla="*/ 2655239 w 7222328"/>
                <a:gd name="connsiteY1" fmla="*/ 2084993 h 3248875"/>
                <a:gd name="connsiteX2" fmla="*/ 5825841 w 7222328"/>
                <a:gd name="connsiteY2" fmla="*/ 2420919 h 3248875"/>
                <a:gd name="connsiteX3" fmla="*/ 7222329 w 7222328"/>
                <a:gd name="connsiteY3" fmla="*/ 3248875 h 3248875"/>
                <a:gd name="connsiteX4" fmla="*/ 0 w 7222328"/>
                <a:gd name="connsiteY4" fmla="*/ 3248875 h 3248875"/>
                <a:gd name="connsiteX5" fmla="*/ 0 w 7222328"/>
                <a:gd name="connsiteY5" fmla="*/ 14113 h 3248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222328" h="3248875">
                  <a:moveTo>
                    <a:pt x="0" y="14113"/>
                  </a:moveTo>
                  <a:cubicBezTo>
                    <a:pt x="1677895" y="-170317"/>
                    <a:pt x="1841994" y="1503381"/>
                    <a:pt x="2655239" y="2084993"/>
                  </a:cubicBezTo>
                  <a:cubicBezTo>
                    <a:pt x="3521207" y="2704808"/>
                    <a:pt x="4807637" y="2347147"/>
                    <a:pt x="5825841" y="2420919"/>
                  </a:cubicBezTo>
                  <a:cubicBezTo>
                    <a:pt x="6436763" y="2465050"/>
                    <a:pt x="6948172" y="2759478"/>
                    <a:pt x="7222329" y="3248875"/>
                  </a:cubicBezTo>
                  <a:cubicBezTo>
                    <a:pt x="4424739" y="3248875"/>
                    <a:pt x="0" y="3248875"/>
                    <a:pt x="0" y="3248875"/>
                  </a:cubicBezTo>
                  <a:lnTo>
                    <a:pt x="0" y="14113"/>
                  </a:lnTo>
                  <a:close/>
                </a:path>
              </a:pathLst>
            </a:custGeom>
            <a:solidFill>
              <a:schemeClr val="accent4"/>
            </a:solidFill>
            <a:ln w="65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R"/>
            </a:p>
          </p:txBody>
        </p:sp>
        <p:sp>
          <p:nvSpPr>
            <p:cNvPr id="141" name="Freeform 140">
              <a:extLst>
                <a:ext uri="{FF2B5EF4-FFF2-40B4-BE49-F238E27FC236}">
                  <a16:creationId xmlns:a16="http://schemas.microsoft.com/office/drawing/2014/main" id="{61076995-DBB8-D848-9897-12C8C3C01DFE}"/>
                </a:ext>
              </a:extLst>
            </p:cNvPr>
            <p:cNvSpPr/>
            <p:nvPr/>
          </p:nvSpPr>
          <p:spPr>
            <a:xfrm>
              <a:off x="16671" y="2893394"/>
              <a:ext cx="5178671" cy="2249447"/>
            </a:xfrm>
            <a:custGeom>
              <a:avLst/>
              <a:gdLst>
                <a:gd name="connsiteX0" fmla="*/ 0 w 5178671"/>
                <a:gd name="connsiteY0" fmla="*/ 13239 h 2249447"/>
                <a:gd name="connsiteX1" fmla="*/ 1482822 w 5178671"/>
                <a:gd name="connsiteY1" fmla="*/ 1563106 h 2249447"/>
                <a:gd name="connsiteX2" fmla="*/ 5178672 w 5178671"/>
                <a:gd name="connsiteY2" fmla="*/ 2249447 h 2249447"/>
                <a:gd name="connsiteX3" fmla="*/ 0 w 5178671"/>
                <a:gd name="connsiteY3" fmla="*/ 2249447 h 2249447"/>
                <a:gd name="connsiteX4" fmla="*/ 0 w 5178671"/>
                <a:gd name="connsiteY4" fmla="*/ 13239 h 2249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78671" h="2249447">
                  <a:moveTo>
                    <a:pt x="0" y="13239"/>
                  </a:moveTo>
                  <a:cubicBezTo>
                    <a:pt x="908146" y="-140892"/>
                    <a:pt x="843561" y="1092152"/>
                    <a:pt x="1482822" y="1563106"/>
                  </a:cubicBezTo>
                  <a:cubicBezTo>
                    <a:pt x="2530023" y="2333758"/>
                    <a:pt x="4341042" y="1021014"/>
                    <a:pt x="5178672" y="2249447"/>
                  </a:cubicBezTo>
                  <a:cubicBezTo>
                    <a:pt x="3643787" y="2249447"/>
                    <a:pt x="0" y="2249447"/>
                    <a:pt x="0" y="2249447"/>
                  </a:cubicBezTo>
                  <a:lnTo>
                    <a:pt x="0" y="13239"/>
                  </a:lnTo>
                  <a:close/>
                </a:path>
              </a:pathLst>
            </a:custGeom>
            <a:solidFill>
              <a:schemeClr val="accent3"/>
            </a:solidFill>
            <a:ln w="65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R"/>
            </a:p>
          </p:txBody>
        </p:sp>
        <p:sp>
          <p:nvSpPr>
            <p:cNvPr id="142" name="Freeform 141">
              <a:extLst>
                <a:ext uri="{FF2B5EF4-FFF2-40B4-BE49-F238E27FC236}">
                  <a16:creationId xmlns:a16="http://schemas.microsoft.com/office/drawing/2014/main" id="{92324513-7435-944C-8D95-77D434702BBE}"/>
                </a:ext>
              </a:extLst>
            </p:cNvPr>
            <p:cNvSpPr/>
            <p:nvPr/>
          </p:nvSpPr>
          <p:spPr>
            <a:xfrm>
              <a:off x="16671" y="2219472"/>
              <a:ext cx="6460488" cy="2923368"/>
            </a:xfrm>
            <a:custGeom>
              <a:avLst/>
              <a:gdLst>
                <a:gd name="connsiteX0" fmla="*/ 0 w 6460488"/>
                <a:gd name="connsiteY0" fmla="*/ 29142 h 2923368"/>
                <a:gd name="connsiteX1" fmla="*/ 2098357 w 6460488"/>
                <a:gd name="connsiteY1" fmla="*/ 1759486 h 2923368"/>
                <a:gd name="connsiteX2" fmla="*/ 4902537 w 6460488"/>
                <a:gd name="connsiteY2" fmla="*/ 1957090 h 2923368"/>
                <a:gd name="connsiteX3" fmla="*/ 6460489 w 6460488"/>
                <a:gd name="connsiteY3" fmla="*/ 2923369 h 29233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460488" h="2923368">
                  <a:moveTo>
                    <a:pt x="0" y="29142"/>
                  </a:moveTo>
                  <a:cubicBezTo>
                    <a:pt x="1122990" y="-223790"/>
                    <a:pt x="1370786" y="1238473"/>
                    <a:pt x="2098357" y="1759486"/>
                  </a:cubicBezTo>
                  <a:cubicBezTo>
                    <a:pt x="2873379" y="2314093"/>
                    <a:pt x="3990437" y="1913617"/>
                    <a:pt x="4902537" y="1957090"/>
                  </a:cubicBezTo>
                  <a:cubicBezTo>
                    <a:pt x="5609678" y="1990682"/>
                    <a:pt x="6215329" y="2485349"/>
                    <a:pt x="6460489" y="2923369"/>
                  </a:cubicBezTo>
                </a:path>
              </a:pathLst>
            </a:custGeom>
            <a:noFill/>
            <a:ln w="658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BR"/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B31A9E78-1C42-4E42-9EE0-EEB6D9B4D6D4}"/>
              </a:ext>
            </a:extLst>
          </p:cNvPr>
          <p:cNvSpPr txBox="1"/>
          <p:nvPr/>
        </p:nvSpPr>
        <p:spPr>
          <a:xfrm>
            <a:off x="304800" y="1996916"/>
            <a:ext cx="5334000" cy="29546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4800" dirty="0"/>
              <a:t>Introduction to    Dart Programming</a:t>
            </a:r>
          </a:p>
          <a:p>
            <a:pPr algn="r"/>
            <a:br>
              <a:rPr lang="en-US" sz="4800" dirty="0"/>
            </a:br>
            <a:endParaRPr lang="en-US" sz="4800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B07E3A19-771E-9A13-7895-68660B235A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57150"/>
            <a:ext cx="2187222" cy="624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B09A26A-F626-1D3D-E5B6-22DD45DE78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73" y="4248150"/>
            <a:ext cx="2207427" cy="689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29026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8" name="Graphic 4">
            <a:extLst>
              <a:ext uri="{FF2B5EF4-FFF2-40B4-BE49-F238E27FC236}">
                <a16:creationId xmlns:a16="http://schemas.microsoft.com/office/drawing/2014/main" id="{FC1C3865-3E7D-B34E-8B48-C1E53B0EF15E}"/>
              </a:ext>
            </a:extLst>
          </p:cNvPr>
          <p:cNvGrpSpPr/>
          <p:nvPr/>
        </p:nvGrpSpPr>
        <p:grpSpPr>
          <a:xfrm>
            <a:off x="0" y="800158"/>
            <a:ext cx="7222328" cy="4362392"/>
            <a:chOff x="16671" y="1066199"/>
            <a:chExt cx="7222328" cy="4076642"/>
          </a:xfrm>
        </p:grpSpPr>
        <p:sp>
          <p:nvSpPr>
            <p:cNvPr id="139" name="Freeform 138">
              <a:extLst>
                <a:ext uri="{FF2B5EF4-FFF2-40B4-BE49-F238E27FC236}">
                  <a16:creationId xmlns:a16="http://schemas.microsoft.com/office/drawing/2014/main" id="{DF26CCE9-1B25-1245-B8F0-805DD1896BB3}"/>
                </a:ext>
              </a:extLst>
            </p:cNvPr>
            <p:cNvSpPr/>
            <p:nvPr/>
          </p:nvSpPr>
          <p:spPr>
            <a:xfrm>
              <a:off x="16671" y="1066199"/>
              <a:ext cx="6861838" cy="4075982"/>
            </a:xfrm>
            <a:custGeom>
              <a:avLst/>
              <a:gdLst>
                <a:gd name="connsiteX0" fmla="*/ 0 w 6861838"/>
                <a:gd name="connsiteY0" fmla="*/ 90 h 4075982"/>
                <a:gd name="connsiteX1" fmla="*/ 2827246 w 6861838"/>
                <a:gd name="connsiteY1" fmla="*/ 2104563 h 4075982"/>
                <a:gd name="connsiteX2" fmla="*/ 6861839 w 6861838"/>
                <a:gd name="connsiteY2" fmla="*/ 4075983 h 4075982"/>
                <a:gd name="connsiteX3" fmla="*/ 659 w 6861838"/>
                <a:gd name="connsiteY3" fmla="*/ 4075983 h 4075982"/>
                <a:gd name="connsiteX4" fmla="*/ 659 w 6861838"/>
                <a:gd name="connsiteY4" fmla="*/ 90 h 4075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861838" h="4075982">
                  <a:moveTo>
                    <a:pt x="0" y="90"/>
                  </a:moveTo>
                  <a:cubicBezTo>
                    <a:pt x="1337175" y="-13084"/>
                    <a:pt x="1703597" y="1422832"/>
                    <a:pt x="2827246" y="2104563"/>
                  </a:cubicBezTo>
                  <a:cubicBezTo>
                    <a:pt x="3921239" y="2768509"/>
                    <a:pt x="6520460" y="2256059"/>
                    <a:pt x="6861839" y="4075983"/>
                  </a:cubicBezTo>
                  <a:cubicBezTo>
                    <a:pt x="4064249" y="4075983"/>
                    <a:pt x="659" y="4075983"/>
                    <a:pt x="659" y="4075983"/>
                  </a:cubicBezTo>
                  <a:lnTo>
                    <a:pt x="659" y="90"/>
                  </a:lnTo>
                  <a:close/>
                </a:path>
              </a:pathLst>
            </a:custGeom>
            <a:solidFill>
              <a:schemeClr val="accent3"/>
            </a:solidFill>
            <a:ln w="65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R"/>
            </a:p>
          </p:txBody>
        </p:sp>
        <p:sp>
          <p:nvSpPr>
            <p:cNvPr id="140" name="Freeform 139">
              <a:extLst>
                <a:ext uri="{FF2B5EF4-FFF2-40B4-BE49-F238E27FC236}">
                  <a16:creationId xmlns:a16="http://schemas.microsoft.com/office/drawing/2014/main" id="{D2B58BA0-491B-E440-84D6-AC33A1D436C6}"/>
                </a:ext>
              </a:extLst>
            </p:cNvPr>
            <p:cNvSpPr/>
            <p:nvPr/>
          </p:nvSpPr>
          <p:spPr>
            <a:xfrm>
              <a:off x="16671" y="1893307"/>
              <a:ext cx="7222328" cy="3248875"/>
            </a:xfrm>
            <a:custGeom>
              <a:avLst/>
              <a:gdLst>
                <a:gd name="connsiteX0" fmla="*/ 0 w 7222328"/>
                <a:gd name="connsiteY0" fmla="*/ 14113 h 3248875"/>
                <a:gd name="connsiteX1" fmla="*/ 2655239 w 7222328"/>
                <a:gd name="connsiteY1" fmla="*/ 2084993 h 3248875"/>
                <a:gd name="connsiteX2" fmla="*/ 5825841 w 7222328"/>
                <a:gd name="connsiteY2" fmla="*/ 2420919 h 3248875"/>
                <a:gd name="connsiteX3" fmla="*/ 7222329 w 7222328"/>
                <a:gd name="connsiteY3" fmla="*/ 3248875 h 3248875"/>
                <a:gd name="connsiteX4" fmla="*/ 0 w 7222328"/>
                <a:gd name="connsiteY4" fmla="*/ 3248875 h 3248875"/>
                <a:gd name="connsiteX5" fmla="*/ 0 w 7222328"/>
                <a:gd name="connsiteY5" fmla="*/ 14113 h 3248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222328" h="3248875">
                  <a:moveTo>
                    <a:pt x="0" y="14113"/>
                  </a:moveTo>
                  <a:cubicBezTo>
                    <a:pt x="1677895" y="-170317"/>
                    <a:pt x="1841994" y="1503381"/>
                    <a:pt x="2655239" y="2084993"/>
                  </a:cubicBezTo>
                  <a:cubicBezTo>
                    <a:pt x="3521207" y="2704808"/>
                    <a:pt x="4807637" y="2347147"/>
                    <a:pt x="5825841" y="2420919"/>
                  </a:cubicBezTo>
                  <a:cubicBezTo>
                    <a:pt x="6436763" y="2465050"/>
                    <a:pt x="6948172" y="2759478"/>
                    <a:pt x="7222329" y="3248875"/>
                  </a:cubicBezTo>
                  <a:cubicBezTo>
                    <a:pt x="4424739" y="3248875"/>
                    <a:pt x="0" y="3248875"/>
                    <a:pt x="0" y="3248875"/>
                  </a:cubicBezTo>
                  <a:lnTo>
                    <a:pt x="0" y="14113"/>
                  </a:lnTo>
                  <a:close/>
                </a:path>
              </a:pathLst>
            </a:custGeom>
            <a:solidFill>
              <a:schemeClr val="accent4"/>
            </a:solidFill>
            <a:ln w="65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R"/>
            </a:p>
          </p:txBody>
        </p:sp>
        <p:sp>
          <p:nvSpPr>
            <p:cNvPr id="141" name="Freeform 140">
              <a:extLst>
                <a:ext uri="{FF2B5EF4-FFF2-40B4-BE49-F238E27FC236}">
                  <a16:creationId xmlns:a16="http://schemas.microsoft.com/office/drawing/2014/main" id="{61076995-DBB8-D848-9897-12C8C3C01DFE}"/>
                </a:ext>
              </a:extLst>
            </p:cNvPr>
            <p:cNvSpPr/>
            <p:nvPr/>
          </p:nvSpPr>
          <p:spPr>
            <a:xfrm>
              <a:off x="16671" y="2893394"/>
              <a:ext cx="5178671" cy="2249447"/>
            </a:xfrm>
            <a:custGeom>
              <a:avLst/>
              <a:gdLst>
                <a:gd name="connsiteX0" fmla="*/ 0 w 5178671"/>
                <a:gd name="connsiteY0" fmla="*/ 13239 h 2249447"/>
                <a:gd name="connsiteX1" fmla="*/ 1482822 w 5178671"/>
                <a:gd name="connsiteY1" fmla="*/ 1563106 h 2249447"/>
                <a:gd name="connsiteX2" fmla="*/ 5178672 w 5178671"/>
                <a:gd name="connsiteY2" fmla="*/ 2249447 h 2249447"/>
                <a:gd name="connsiteX3" fmla="*/ 0 w 5178671"/>
                <a:gd name="connsiteY3" fmla="*/ 2249447 h 2249447"/>
                <a:gd name="connsiteX4" fmla="*/ 0 w 5178671"/>
                <a:gd name="connsiteY4" fmla="*/ 13239 h 2249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78671" h="2249447">
                  <a:moveTo>
                    <a:pt x="0" y="13239"/>
                  </a:moveTo>
                  <a:cubicBezTo>
                    <a:pt x="908146" y="-140892"/>
                    <a:pt x="843561" y="1092152"/>
                    <a:pt x="1482822" y="1563106"/>
                  </a:cubicBezTo>
                  <a:cubicBezTo>
                    <a:pt x="2530023" y="2333758"/>
                    <a:pt x="4341042" y="1021014"/>
                    <a:pt x="5178672" y="2249447"/>
                  </a:cubicBezTo>
                  <a:cubicBezTo>
                    <a:pt x="3643787" y="2249447"/>
                    <a:pt x="0" y="2249447"/>
                    <a:pt x="0" y="2249447"/>
                  </a:cubicBezTo>
                  <a:lnTo>
                    <a:pt x="0" y="13239"/>
                  </a:lnTo>
                  <a:close/>
                </a:path>
              </a:pathLst>
            </a:custGeom>
            <a:solidFill>
              <a:schemeClr val="accent3"/>
            </a:solidFill>
            <a:ln w="65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R"/>
            </a:p>
          </p:txBody>
        </p:sp>
        <p:sp>
          <p:nvSpPr>
            <p:cNvPr id="142" name="Freeform 141">
              <a:extLst>
                <a:ext uri="{FF2B5EF4-FFF2-40B4-BE49-F238E27FC236}">
                  <a16:creationId xmlns:a16="http://schemas.microsoft.com/office/drawing/2014/main" id="{92324513-7435-944C-8D95-77D434702BBE}"/>
                </a:ext>
              </a:extLst>
            </p:cNvPr>
            <p:cNvSpPr/>
            <p:nvPr/>
          </p:nvSpPr>
          <p:spPr>
            <a:xfrm>
              <a:off x="16671" y="2219472"/>
              <a:ext cx="6460488" cy="2923368"/>
            </a:xfrm>
            <a:custGeom>
              <a:avLst/>
              <a:gdLst>
                <a:gd name="connsiteX0" fmla="*/ 0 w 6460488"/>
                <a:gd name="connsiteY0" fmla="*/ 29142 h 2923368"/>
                <a:gd name="connsiteX1" fmla="*/ 2098357 w 6460488"/>
                <a:gd name="connsiteY1" fmla="*/ 1759486 h 2923368"/>
                <a:gd name="connsiteX2" fmla="*/ 4902537 w 6460488"/>
                <a:gd name="connsiteY2" fmla="*/ 1957090 h 2923368"/>
                <a:gd name="connsiteX3" fmla="*/ 6460489 w 6460488"/>
                <a:gd name="connsiteY3" fmla="*/ 2923369 h 29233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460488" h="2923368">
                  <a:moveTo>
                    <a:pt x="0" y="29142"/>
                  </a:moveTo>
                  <a:cubicBezTo>
                    <a:pt x="1122990" y="-223790"/>
                    <a:pt x="1370786" y="1238473"/>
                    <a:pt x="2098357" y="1759486"/>
                  </a:cubicBezTo>
                  <a:cubicBezTo>
                    <a:pt x="2873379" y="2314093"/>
                    <a:pt x="3990437" y="1913617"/>
                    <a:pt x="4902537" y="1957090"/>
                  </a:cubicBezTo>
                  <a:cubicBezTo>
                    <a:pt x="5609678" y="1990682"/>
                    <a:pt x="6215329" y="2485349"/>
                    <a:pt x="6460489" y="2923369"/>
                  </a:cubicBezTo>
                </a:path>
              </a:pathLst>
            </a:custGeom>
            <a:noFill/>
            <a:ln w="658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BR"/>
            </a:p>
          </p:txBody>
        </p:sp>
      </p:grpSp>
      <p:pic>
        <p:nvPicPr>
          <p:cNvPr id="1026" name="Picture 2">
            <a:extLst>
              <a:ext uri="{FF2B5EF4-FFF2-40B4-BE49-F238E27FC236}">
                <a16:creationId xmlns:a16="http://schemas.microsoft.com/office/drawing/2014/main" id="{B07E3A19-771E-9A13-7895-68660B235A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57150"/>
            <a:ext cx="2187222" cy="624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F917CE3-9954-55E7-7811-66CA86800A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dirty="0"/>
              <a:t>Introduction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0C80A8-C840-10EE-7BDD-56635F1710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071791"/>
            <a:ext cx="8229600" cy="386573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Dart is an open-source general-purpose programming language. </a:t>
            </a:r>
          </a:p>
          <a:p>
            <a:r>
              <a:rPr lang="en-US" dirty="0"/>
              <a:t>It is originally developed by Google. </a:t>
            </a:r>
          </a:p>
          <a:p>
            <a:r>
              <a:rPr lang="en-US" dirty="0"/>
              <a:t>Dart is an object-oriented language with C-style syntax. </a:t>
            </a:r>
          </a:p>
          <a:p>
            <a:r>
              <a:rPr lang="en-US" dirty="0"/>
              <a:t>It supports programming concepts like interfaces, classes, unlike other programming languages Dart doesn’t support arrays directly.</a:t>
            </a:r>
          </a:p>
          <a:p>
            <a:r>
              <a:rPr lang="en-US" dirty="0"/>
              <a:t> Dart collections can be used to replicate data structures such as arrays, generics, and optional typing.</a:t>
            </a:r>
          </a:p>
        </p:txBody>
      </p:sp>
    </p:spTree>
    <p:extLst>
      <p:ext uri="{BB962C8B-B14F-4D97-AF65-F5344CB8AC3E}">
        <p14:creationId xmlns:p14="http://schemas.microsoft.com/office/powerpoint/2010/main" val="18137330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8" name="Graphic 4">
            <a:extLst>
              <a:ext uri="{FF2B5EF4-FFF2-40B4-BE49-F238E27FC236}">
                <a16:creationId xmlns:a16="http://schemas.microsoft.com/office/drawing/2014/main" id="{FC1C3865-3E7D-B34E-8B48-C1E53B0EF15E}"/>
              </a:ext>
            </a:extLst>
          </p:cNvPr>
          <p:cNvGrpSpPr/>
          <p:nvPr/>
        </p:nvGrpSpPr>
        <p:grpSpPr>
          <a:xfrm>
            <a:off x="0" y="856602"/>
            <a:ext cx="7222328" cy="4362392"/>
            <a:chOff x="16671" y="1066199"/>
            <a:chExt cx="7222328" cy="4076642"/>
          </a:xfrm>
        </p:grpSpPr>
        <p:sp>
          <p:nvSpPr>
            <p:cNvPr id="139" name="Freeform 138">
              <a:extLst>
                <a:ext uri="{FF2B5EF4-FFF2-40B4-BE49-F238E27FC236}">
                  <a16:creationId xmlns:a16="http://schemas.microsoft.com/office/drawing/2014/main" id="{DF26CCE9-1B25-1245-B8F0-805DD1896BB3}"/>
                </a:ext>
              </a:extLst>
            </p:cNvPr>
            <p:cNvSpPr/>
            <p:nvPr/>
          </p:nvSpPr>
          <p:spPr>
            <a:xfrm>
              <a:off x="16671" y="1066199"/>
              <a:ext cx="6861838" cy="4075982"/>
            </a:xfrm>
            <a:custGeom>
              <a:avLst/>
              <a:gdLst>
                <a:gd name="connsiteX0" fmla="*/ 0 w 6861838"/>
                <a:gd name="connsiteY0" fmla="*/ 90 h 4075982"/>
                <a:gd name="connsiteX1" fmla="*/ 2827246 w 6861838"/>
                <a:gd name="connsiteY1" fmla="*/ 2104563 h 4075982"/>
                <a:gd name="connsiteX2" fmla="*/ 6861839 w 6861838"/>
                <a:gd name="connsiteY2" fmla="*/ 4075983 h 4075982"/>
                <a:gd name="connsiteX3" fmla="*/ 659 w 6861838"/>
                <a:gd name="connsiteY3" fmla="*/ 4075983 h 4075982"/>
                <a:gd name="connsiteX4" fmla="*/ 659 w 6861838"/>
                <a:gd name="connsiteY4" fmla="*/ 90 h 4075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861838" h="4075982">
                  <a:moveTo>
                    <a:pt x="0" y="90"/>
                  </a:moveTo>
                  <a:cubicBezTo>
                    <a:pt x="1337175" y="-13084"/>
                    <a:pt x="1703597" y="1422832"/>
                    <a:pt x="2827246" y="2104563"/>
                  </a:cubicBezTo>
                  <a:cubicBezTo>
                    <a:pt x="3921239" y="2768509"/>
                    <a:pt x="6520460" y="2256059"/>
                    <a:pt x="6861839" y="4075983"/>
                  </a:cubicBezTo>
                  <a:cubicBezTo>
                    <a:pt x="4064249" y="4075983"/>
                    <a:pt x="659" y="4075983"/>
                    <a:pt x="659" y="4075983"/>
                  </a:cubicBezTo>
                  <a:lnTo>
                    <a:pt x="659" y="90"/>
                  </a:lnTo>
                  <a:close/>
                </a:path>
              </a:pathLst>
            </a:custGeom>
            <a:solidFill>
              <a:schemeClr val="accent3"/>
            </a:solidFill>
            <a:ln w="65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R"/>
            </a:p>
          </p:txBody>
        </p:sp>
        <p:sp>
          <p:nvSpPr>
            <p:cNvPr id="140" name="Freeform 139">
              <a:extLst>
                <a:ext uri="{FF2B5EF4-FFF2-40B4-BE49-F238E27FC236}">
                  <a16:creationId xmlns:a16="http://schemas.microsoft.com/office/drawing/2014/main" id="{D2B58BA0-491B-E440-84D6-AC33A1D436C6}"/>
                </a:ext>
              </a:extLst>
            </p:cNvPr>
            <p:cNvSpPr/>
            <p:nvPr/>
          </p:nvSpPr>
          <p:spPr>
            <a:xfrm>
              <a:off x="16671" y="1893307"/>
              <a:ext cx="7222328" cy="3248875"/>
            </a:xfrm>
            <a:custGeom>
              <a:avLst/>
              <a:gdLst>
                <a:gd name="connsiteX0" fmla="*/ 0 w 7222328"/>
                <a:gd name="connsiteY0" fmla="*/ 14113 h 3248875"/>
                <a:gd name="connsiteX1" fmla="*/ 2655239 w 7222328"/>
                <a:gd name="connsiteY1" fmla="*/ 2084993 h 3248875"/>
                <a:gd name="connsiteX2" fmla="*/ 5825841 w 7222328"/>
                <a:gd name="connsiteY2" fmla="*/ 2420919 h 3248875"/>
                <a:gd name="connsiteX3" fmla="*/ 7222329 w 7222328"/>
                <a:gd name="connsiteY3" fmla="*/ 3248875 h 3248875"/>
                <a:gd name="connsiteX4" fmla="*/ 0 w 7222328"/>
                <a:gd name="connsiteY4" fmla="*/ 3248875 h 3248875"/>
                <a:gd name="connsiteX5" fmla="*/ 0 w 7222328"/>
                <a:gd name="connsiteY5" fmla="*/ 14113 h 3248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222328" h="3248875">
                  <a:moveTo>
                    <a:pt x="0" y="14113"/>
                  </a:moveTo>
                  <a:cubicBezTo>
                    <a:pt x="1677895" y="-170317"/>
                    <a:pt x="1841994" y="1503381"/>
                    <a:pt x="2655239" y="2084993"/>
                  </a:cubicBezTo>
                  <a:cubicBezTo>
                    <a:pt x="3521207" y="2704808"/>
                    <a:pt x="4807637" y="2347147"/>
                    <a:pt x="5825841" y="2420919"/>
                  </a:cubicBezTo>
                  <a:cubicBezTo>
                    <a:pt x="6436763" y="2465050"/>
                    <a:pt x="6948172" y="2759478"/>
                    <a:pt x="7222329" y="3248875"/>
                  </a:cubicBezTo>
                  <a:cubicBezTo>
                    <a:pt x="4424739" y="3248875"/>
                    <a:pt x="0" y="3248875"/>
                    <a:pt x="0" y="3248875"/>
                  </a:cubicBezTo>
                  <a:lnTo>
                    <a:pt x="0" y="14113"/>
                  </a:lnTo>
                  <a:close/>
                </a:path>
              </a:pathLst>
            </a:custGeom>
            <a:solidFill>
              <a:schemeClr val="accent4"/>
            </a:solidFill>
            <a:ln w="65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R"/>
            </a:p>
          </p:txBody>
        </p:sp>
        <p:sp>
          <p:nvSpPr>
            <p:cNvPr id="141" name="Freeform 140">
              <a:extLst>
                <a:ext uri="{FF2B5EF4-FFF2-40B4-BE49-F238E27FC236}">
                  <a16:creationId xmlns:a16="http://schemas.microsoft.com/office/drawing/2014/main" id="{61076995-DBB8-D848-9897-12C8C3C01DFE}"/>
                </a:ext>
              </a:extLst>
            </p:cNvPr>
            <p:cNvSpPr/>
            <p:nvPr/>
          </p:nvSpPr>
          <p:spPr>
            <a:xfrm>
              <a:off x="16671" y="2893394"/>
              <a:ext cx="5178671" cy="2249447"/>
            </a:xfrm>
            <a:custGeom>
              <a:avLst/>
              <a:gdLst>
                <a:gd name="connsiteX0" fmla="*/ 0 w 5178671"/>
                <a:gd name="connsiteY0" fmla="*/ 13239 h 2249447"/>
                <a:gd name="connsiteX1" fmla="*/ 1482822 w 5178671"/>
                <a:gd name="connsiteY1" fmla="*/ 1563106 h 2249447"/>
                <a:gd name="connsiteX2" fmla="*/ 5178672 w 5178671"/>
                <a:gd name="connsiteY2" fmla="*/ 2249447 h 2249447"/>
                <a:gd name="connsiteX3" fmla="*/ 0 w 5178671"/>
                <a:gd name="connsiteY3" fmla="*/ 2249447 h 2249447"/>
                <a:gd name="connsiteX4" fmla="*/ 0 w 5178671"/>
                <a:gd name="connsiteY4" fmla="*/ 13239 h 2249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78671" h="2249447">
                  <a:moveTo>
                    <a:pt x="0" y="13239"/>
                  </a:moveTo>
                  <a:cubicBezTo>
                    <a:pt x="908146" y="-140892"/>
                    <a:pt x="843561" y="1092152"/>
                    <a:pt x="1482822" y="1563106"/>
                  </a:cubicBezTo>
                  <a:cubicBezTo>
                    <a:pt x="2530023" y="2333758"/>
                    <a:pt x="4341042" y="1021014"/>
                    <a:pt x="5178672" y="2249447"/>
                  </a:cubicBezTo>
                  <a:cubicBezTo>
                    <a:pt x="3643787" y="2249447"/>
                    <a:pt x="0" y="2249447"/>
                    <a:pt x="0" y="2249447"/>
                  </a:cubicBezTo>
                  <a:lnTo>
                    <a:pt x="0" y="13239"/>
                  </a:lnTo>
                  <a:close/>
                </a:path>
              </a:pathLst>
            </a:custGeom>
            <a:solidFill>
              <a:schemeClr val="accent3"/>
            </a:solidFill>
            <a:ln w="65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R"/>
            </a:p>
          </p:txBody>
        </p:sp>
        <p:sp>
          <p:nvSpPr>
            <p:cNvPr id="142" name="Freeform 141">
              <a:extLst>
                <a:ext uri="{FF2B5EF4-FFF2-40B4-BE49-F238E27FC236}">
                  <a16:creationId xmlns:a16="http://schemas.microsoft.com/office/drawing/2014/main" id="{92324513-7435-944C-8D95-77D434702BBE}"/>
                </a:ext>
              </a:extLst>
            </p:cNvPr>
            <p:cNvSpPr/>
            <p:nvPr/>
          </p:nvSpPr>
          <p:spPr>
            <a:xfrm>
              <a:off x="16671" y="2219472"/>
              <a:ext cx="6460488" cy="2923368"/>
            </a:xfrm>
            <a:custGeom>
              <a:avLst/>
              <a:gdLst>
                <a:gd name="connsiteX0" fmla="*/ 0 w 6460488"/>
                <a:gd name="connsiteY0" fmla="*/ 29142 h 2923368"/>
                <a:gd name="connsiteX1" fmla="*/ 2098357 w 6460488"/>
                <a:gd name="connsiteY1" fmla="*/ 1759486 h 2923368"/>
                <a:gd name="connsiteX2" fmla="*/ 4902537 w 6460488"/>
                <a:gd name="connsiteY2" fmla="*/ 1957090 h 2923368"/>
                <a:gd name="connsiteX3" fmla="*/ 6460489 w 6460488"/>
                <a:gd name="connsiteY3" fmla="*/ 2923369 h 29233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460488" h="2923368">
                  <a:moveTo>
                    <a:pt x="0" y="29142"/>
                  </a:moveTo>
                  <a:cubicBezTo>
                    <a:pt x="1122990" y="-223790"/>
                    <a:pt x="1370786" y="1238473"/>
                    <a:pt x="2098357" y="1759486"/>
                  </a:cubicBezTo>
                  <a:cubicBezTo>
                    <a:pt x="2873379" y="2314093"/>
                    <a:pt x="3990437" y="1913617"/>
                    <a:pt x="4902537" y="1957090"/>
                  </a:cubicBezTo>
                  <a:cubicBezTo>
                    <a:pt x="5609678" y="1990682"/>
                    <a:pt x="6215329" y="2485349"/>
                    <a:pt x="6460489" y="2923369"/>
                  </a:cubicBezTo>
                </a:path>
              </a:pathLst>
            </a:custGeom>
            <a:noFill/>
            <a:ln w="658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BR"/>
            </a:p>
          </p:txBody>
        </p:sp>
      </p:grpSp>
      <p:pic>
        <p:nvPicPr>
          <p:cNvPr id="1026" name="Picture 2">
            <a:extLst>
              <a:ext uri="{FF2B5EF4-FFF2-40B4-BE49-F238E27FC236}">
                <a16:creationId xmlns:a16="http://schemas.microsoft.com/office/drawing/2014/main" id="{B07E3A19-771E-9A13-7895-68660B235A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57150"/>
            <a:ext cx="2187222" cy="624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F917CE3-9954-55E7-7811-66CA86800A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dirty="0">
                <a:solidFill>
                  <a:srgbClr val="000000"/>
                </a:solidFill>
                <a:latin typeface="Nunito" pitchFamily="2" charset="0"/>
              </a:rPr>
              <a:t>S</a:t>
            </a:r>
            <a:r>
              <a:rPr lang="en-US" b="0" i="0" dirty="0">
                <a:solidFill>
                  <a:srgbClr val="000000"/>
                </a:solidFill>
                <a:effectLst/>
                <a:latin typeface="Nunito" pitchFamily="2" charset="0"/>
              </a:rPr>
              <a:t>imple Dart program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0C80A8-C840-10EE-7BDD-56635F1710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071791"/>
            <a:ext cx="8229600" cy="386573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void main() {</a:t>
            </a:r>
          </a:p>
          <a:p>
            <a:pPr marL="0" indent="0">
              <a:buNone/>
            </a:pPr>
            <a:r>
              <a:rPr lang="en-US" dirty="0"/>
              <a:t>   print("Dart language is easy to learn");</a:t>
            </a:r>
          </a:p>
          <a:p>
            <a:pPr marL="0" indent="0">
              <a:buNone/>
            </a:pPr>
            <a:r>
              <a:rPr lang="en-US" dirty="0"/>
              <a:t>}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49713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8" name="Graphic 4">
            <a:extLst>
              <a:ext uri="{FF2B5EF4-FFF2-40B4-BE49-F238E27FC236}">
                <a16:creationId xmlns:a16="http://schemas.microsoft.com/office/drawing/2014/main" id="{FC1C3865-3E7D-B34E-8B48-C1E53B0EF15E}"/>
              </a:ext>
            </a:extLst>
          </p:cNvPr>
          <p:cNvGrpSpPr/>
          <p:nvPr/>
        </p:nvGrpSpPr>
        <p:grpSpPr>
          <a:xfrm>
            <a:off x="0" y="800158"/>
            <a:ext cx="7222328" cy="4362392"/>
            <a:chOff x="16671" y="1066199"/>
            <a:chExt cx="7222328" cy="4076642"/>
          </a:xfrm>
        </p:grpSpPr>
        <p:sp>
          <p:nvSpPr>
            <p:cNvPr id="139" name="Freeform 138">
              <a:extLst>
                <a:ext uri="{FF2B5EF4-FFF2-40B4-BE49-F238E27FC236}">
                  <a16:creationId xmlns:a16="http://schemas.microsoft.com/office/drawing/2014/main" id="{DF26CCE9-1B25-1245-B8F0-805DD1896BB3}"/>
                </a:ext>
              </a:extLst>
            </p:cNvPr>
            <p:cNvSpPr/>
            <p:nvPr/>
          </p:nvSpPr>
          <p:spPr>
            <a:xfrm>
              <a:off x="16671" y="1066199"/>
              <a:ext cx="6861838" cy="4075982"/>
            </a:xfrm>
            <a:custGeom>
              <a:avLst/>
              <a:gdLst>
                <a:gd name="connsiteX0" fmla="*/ 0 w 6861838"/>
                <a:gd name="connsiteY0" fmla="*/ 90 h 4075982"/>
                <a:gd name="connsiteX1" fmla="*/ 2827246 w 6861838"/>
                <a:gd name="connsiteY1" fmla="*/ 2104563 h 4075982"/>
                <a:gd name="connsiteX2" fmla="*/ 6861839 w 6861838"/>
                <a:gd name="connsiteY2" fmla="*/ 4075983 h 4075982"/>
                <a:gd name="connsiteX3" fmla="*/ 659 w 6861838"/>
                <a:gd name="connsiteY3" fmla="*/ 4075983 h 4075982"/>
                <a:gd name="connsiteX4" fmla="*/ 659 w 6861838"/>
                <a:gd name="connsiteY4" fmla="*/ 90 h 4075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861838" h="4075982">
                  <a:moveTo>
                    <a:pt x="0" y="90"/>
                  </a:moveTo>
                  <a:cubicBezTo>
                    <a:pt x="1337175" y="-13084"/>
                    <a:pt x="1703597" y="1422832"/>
                    <a:pt x="2827246" y="2104563"/>
                  </a:cubicBezTo>
                  <a:cubicBezTo>
                    <a:pt x="3921239" y="2768509"/>
                    <a:pt x="6520460" y="2256059"/>
                    <a:pt x="6861839" y="4075983"/>
                  </a:cubicBezTo>
                  <a:cubicBezTo>
                    <a:pt x="4064249" y="4075983"/>
                    <a:pt x="659" y="4075983"/>
                    <a:pt x="659" y="4075983"/>
                  </a:cubicBezTo>
                  <a:lnTo>
                    <a:pt x="659" y="90"/>
                  </a:lnTo>
                  <a:close/>
                </a:path>
              </a:pathLst>
            </a:custGeom>
            <a:solidFill>
              <a:schemeClr val="accent3"/>
            </a:solidFill>
            <a:ln w="65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R"/>
            </a:p>
          </p:txBody>
        </p:sp>
        <p:sp>
          <p:nvSpPr>
            <p:cNvPr id="140" name="Freeform 139">
              <a:extLst>
                <a:ext uri="{FF2B5EF4-FFF2-40B4-BE49-F238E27FC236}">
                  <a16:creationId xmlns:a16="http://schemas.microsoft.com/office/drawing/2014/main" id="{D2B58BA0-491B-E440-84D6-AC33A1D436C6}"/>
                </a:ext>
              </a:extLst>
            </p:cNvPr>
            <p:cNvSpPr/>
            <p:nvPr/>
          </p:nvSpPr>
          <p:spPr>
            <a:xfrm>
              <a:off x="16671" y="1893307"/>
              <a:ext cx="7222328" cy="3248875"/>
            </a:xfrm>
            <a:custGeom>
              <a:avLst/>
              <a:gdLst>
                <a:gd name="connsiteX0" fmla="*/ 0 w 7222328"/>
                <a:gd name="connsiteY0" fmla="*/ 14113 h 3248875"/>
                <a:gd name="connsiteX1" fmla="*/ 2655239 w 7222328"/>
                <a:gd name="connsiteY1" fmla="*/ 2084993 h 3248875"/>
                <a:gd name="connsiteX2" fmla="*/ 5825841 w 7222328"/>
                <a:gd name="connsiteY2" fmla="*/ 2420919 h 3248875"/>
                <a:gd name="connsiteX3" fmla="*/ 7222329 w 7222328"/>
                <a:gd name="connsiteY3" fmla="*/ 3248875 h 3248875"/>
                <a:gd name="connsiteX4" fmla="*/ 0 w 7222328"/>
                <a:gd name="connsiteY4" fmla="*/ 3248875 h 3248875"/>
                <a:gd name="connsiteX5" fmla="*/ 0 w 7222328"/>
                <a:gd name="connsiteY5" fmla="*/ 14113 h 3248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222328" h="3248875">
                  <a:moveTo>
                    <a:pt x="0" y="14113"/>
                  </a:moveTo>
                  <a:cubicBezTo>
                    <a:pt x="1677895" y="-170317"/>
                    <a:pt x="1841994" y="1503381"/>
                    <a:pt x="2655239" y="2084993"/>
                  </a:cubicBezTo>
                  <a:cubicBezTo>
                    <a:pt x="3521207" y="2704808"/>
                    <a:pt x="4807637" y="2347147"/>
                    <a:pt x="5825841" y="2420919"/>
                  </a:cubicBezTo>
                  <a:cubicBezTo>
                    <a:pt x="6436763" y="2465050"/>
                    <a:pt x="6948172" y="2759478"/>
                    <a:pt x="7222329" y="3248875"/>
                  </a:cubicBezTo>
                  <a:cubicBezTo>
                    <a:pt x="4424739" y="3248875"/>
                    <a:pt x="0" y="3248875"/>
                    <a:pt x="0" y="3248875"/>
                  </a:cubicBezTo>
                  <a:lnTo>
                    <a:pt x="0" y="14113"/>
                  </a:lnTo>
                  <a:close/>
                </a:path>
              </a:pathLst>
            </a:custGeom>
            <a:solidFill>
              <a:schemeClr val="accent4"/>
            </a:solidFill>
            <a:ln w="65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R"/>
            </a:p>
          </p:txBody>
        </p:sp>
        <p:sp>
          <p:nvSpPr>
            <p:cNvPr id="141" name="Freeform 140">
              <a:extLst>
                <a:ext uri="{FF2B5EF4-FFF2-40B4-BE49-F238E27FC236}">
                  <a16:creationId xmlns:a16="http://schemas.microsoft.com/office/drawing/2014/main" id="{61076995-DBB8-D848-9897-12C8C3C01DFE}"/>
                </a:ext>
              </a:extLst>
            </p:cNvPr>
            <p:cNvSpPr/>
            <p:nvPr/>
          </p:nvSpPr>
          <p:spPr>
            <a:xfrm>
              <a:off x="16671" y="2893394"/>
              <a:ext cx="5178671" cy="2249447"/>
            </a:xfrm>
            <a:custGeom>
              <a:avLst/>
              <a:gdLst>
                <a:gd name="connsiteX0" fmla="*/ 0 w 5178671"/>
                <a:gd name="connsiteY0" fmla="*/ 13239 h 2249447"/>
                <a:gd name="connsiteX1" fmla="*/ 1482822 w 5178671"/>
                <a:gd name="connsiteY1" fmla="*/ 1563106 h 2249447"/>
                <a:gd name="connsiteX2" fmla="*/ 5178672 w 5178671"/>
                <a:gd name="connsiteY2" fmla="*/ 2249447 h 2249447"/>
                <a:gd name="connsiteX3" fmla="*/ 0 w 5178671"/>
                <a:gd name="connsiteY3" fmla="*/ 2249447 h 2249447"/>
                <a:gd name="connsiteX4" fmla="*/ 0 w 5178671"/>
                <a:gd name="connsiteY4" fmla="*/ 13239 h 2249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78671" h="2249447">
                  <a:moveTo>
                    <a:pt x="0" y="13239"/>
                  </a:moveTo>
                  <a:cubicBezTo>
                    <a:pt x="908146" y="-140892"/>
                    <a:pt x="843561" y="1092152"/>
                    <a:pt x="1482822" y="1563106"/>
                  </a:cubicBezTo>
                  <a:cubicBezTo>
                    <a:pt x="2530023" y="2333758"/>
                    <a:pt x="4341042" y="1021014"/>
                    <a:pt x="5178672" y="2249447"/>
                  </a:cubicBezTo>
                  <a:cubicBezTo>
                    <a:pt x="3643787" y="2249447"/>
                    <a:pt x="0" y="2249447"/>
                    <a:pt x="0" y="2249447"/>
                  </a:cubicBezTo>
                  <a:lnTo>
                    <a:pt x="0" y="13239"/>
                  </a:lnTo>
                  <a:close/>
                </a:path>
              </a:pathLst>
            </a:custGeom>
            <a:solidFill>
              <a:schemeClr val="accent3"/>
            </a:solidFill>
            <a:ln w="65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R"/>
            </a:p>
          </p:txBody>
        </p:sp>
        <p:sp>
          <p:nvSpPr>
            <p:cNvPr id="142" name="Freeform 141">
              <a:extLst>
                <a:ext uri="{FF2B5EF4-FFF2-40B4-BE49-F238E27FC236}">
                  <a16:creationId xmlns:a16="http://schemas.microsoft.com/office/drawing/2014/main" id="{92324513-7435-944C-8D95-77D434702BBE}"/>
                </a:ext>
              </a:extLst>
            </p:cNvPr>
            <p:cNvSpPr/>
            <p:nvPr/>
          </p:nvSpPr>
          <p:spPr>
            <a:xfrm>
              <a:off x="16671" y="2219472"/>
              <a:ext cx="6460488" cy="2923368"/>
            </a:xfrm>
            <a:custGeom>
              <a:avLst/>
              <a:gdLst>
                <a:gd name="connsiteX0" fmla="*/ 0 w 6460488"/>
                <a:gd name="connsiteY0" fmla="*/ 29142 h 2923368"/>
                <a:gd name="connsiteX1" fmla="*/ 2098357 w 6460488"/>
                <a:gd name="connsiteY1" fmla="*/ 1759486 h 2923368"/>
                <a:gd name="connsiteX2" fmla="*/ 4902537 w 6460488"/>
                <a:gd name="connsiteY2" fmla="*/ 1957090 h 2923368"/>
                <a:gd name="connsiteX3" fmla="*/ 6460489 w 6460488"/>
                <a:gd name="connsiteY3" fmla="*/ 2923369 h 29233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460488" h="2923368">
                  <a:moveTo>
                    <a:pt x="0" y="29142"/>
                  </a:moveTo>
                  <a:cubicBezTo>
                    <a:pt x="1122990" y="-223790"/>
                    <a:pt x="1370786" y="1238473"/>
                    <a:pt x="2098357" y="1759486"/>
                  </a:cubicBezTo>
                  <a:cubicBezTo>
                    <a:pt x="2873379" y="2314093"/>
                    <a:pt x="3990437" y="1913617"/>
                    <a:pt x="4902537" y="1957090"/>
                  </a:cubicBezTo>
                  <a:cubicBezTo>
                    <a:pt x="5609678" y="1990682"/>
                    <a:pt x="6215329" y="2485349"/>
                    <a:pt x="6460489" y="2923369"/>
                  </a:cubicBezTo>
                </a:path>
              </a:pathLst>
            </a:custGeom>
            <a:noFill/>
            <a:ln w="658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BR"/>
            </a:p>
          </p:txBody>
        </p:sp>
      </p:grpSp>
      <p:pic>
        <p:nvPicPr>
          <p:cNvPr id="1026" name="Picture 2">
            <a:extLst>
              <a:ext uri="{FF2B5EF4-FFF2-40B4-BE49-F238E27FC236}">
                <a16:creationId xmlns:a16="http://schemas.microsoft.com/office/drawing/2014/main" id="{B07E3A19-771E-9A13-7895-68660B235A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57150"/>
            <a:ext cx="2187222" cy="624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F917CE3-9954-55E7-7811-66CA86800A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dirty="0"/>
              <a:t>Variables and Data types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0C80A8-C840-10EE-7BDD-56635F1710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071791"/>
            <a:ext cx="8229600" cy="386573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Variable is named storage location and Data types simply refers to the type and size of data associated with variables and functions.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Dart uses var keyword to declare the variable. The syntax of var is defined below,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var name = 'Dart’;</a:t>
            </a:r>
          </a:p>
          <a:p>
            <a:pPr marL="0" indent="0" algn="just">
              <a:buNone/>
            </a:pPr>
            <a:endParaRPr lang="en-US" b="0" i="0" dirty="0">
              <a:solidFill>
                <a:srgbClr val="000000"/>
              </a:solidFill>
              <a:effectLst/>
              <a:latin typeface="Nunito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31429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8" name="Graphic 4">
            <a:extLst>
              <a:ext uri="{FF2B5EF4-FFF2-40B4-BE49-F238E27FC236}">
                <a16:creationId xmlns:a16="http://schemas.microsoft.com/office/drawing/2014/main" id="{FC1C3865-3E7D-B34E-8B48-C1E53B0EF15E}"/>
              </a:ext>
            </a:extLst>
          </p:cNvPr>
          <p:cNvGrpSpPr/>
          <p:nvPr/>
        </p:nvGrpSpPr>
        <p:grpSpPr>
          <a:xfrm>
            <a:off x="0" y="800158"/>
            <a:ext cx="7222328" cy="4362392"/>
            <a:chOff x="16671" y="1066199"/>
            <a:chExt cx="7222328" cy="4076642"/>
          </a:xfrm>
        </p:grpSpPr>
        <p:sp>
          <p:nvSpPr>
            <p:cNvPr id="139" name="Freeform 138">
              <a:extLst>
                <a:ext uri="{FF2B5EF4-FFF2-40B4-BE49-F238E27FC236}">
                  <a16:creationId xmlns:a16="http://schemas.microsoft.com/office/drawing/2014/main" id="{DF26CCE9-1B25-1245-B8F0-805DD1896BB3}"/>
                </a:ext>
              </a:extLst>
            </p:cNvPr>
            <p:cNvSpPr/>
            <p:nvPr/>
          </p:nvSpPr>
          <p:spPr>
            <a:xfrm>
              <a:off x="16671" y="1066199"/>
              <a:ext cx="6861838" cy="4075982"/>
            </a:xfrm>
            <a:custGeom>
              <a:avLst/>
              <a:gdLst>
                <a:gd name="connsiteX0" fmla="*/ 0 w 6861838"/>
                <a:gd name="connsiteY0" fmla="*/ 90 h 4075982"/>
                <a:gd name="connsiteX1" fmla="*/ 2827246 w 6861838"/>
                <a:gd name="connsiteY1" fmla="*/ 2104563 h 4075982"/>
                <a:gd name="connsiteX2" fmla="*/ 6861839 w 6861838"/>
                <a:gd name="connsiteY2" fmla="*/ 4075983 h 4075982"/>
                <a:gd name="connsiteX3" fmla="*/ 659 w 6861838"/>
                <a:gd name="connsiteY3" fmla="*/ 4075983 h 4075982"/>
                <a:gd name="connsiteX4" fmla="*/ 659 w 6861838"/>
                <a:gd name="connsiteY4" fmla="*/ 90 h 4075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861838" h="4075982">
                  <a:moveTo>
                    <a:pt x="0" y="90"/>
                  </a:moveTo>
                  <a:cubicBezTo>
                    <a:pt x="1337175" y="-13084"/>
                    <a:pt x="1703597" y="1422832"/>
                    <a:pt x="2827246" y="2104563"/>
                  </a:cubicBezTo>
                  <a:cubicBezTo>
                    <a:pt x="3921239" y="2768509"/>
                    <a:pt x="6520460" y="2256059"/>
                    <a:pt x="6861839" y="4075983"/>
                  </a:cubicBezTo>
                  <a:cubicBezTo>
                    <a:pt x="4064249" y="4075983"/>
                    <a:pt x="659" y="4075983"/>
                    <a:pt x="659" y="4075983"/>
                  </a:cubicBezTo>
                  <a:lnTo>
                    <a:pt x="659" y="90"/>
                  </a:lnTo>
                  <a:close/>
                </a:path>
              </a:pathLst>
            </a:custGeom>
            <a:solidFill>
              <a:schemeClr val="accent3"/>
            </a:solidFill>
            <a:ln w="65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R"/>
            </a:p>
          </p:txBody>
        </p:sp>
        <p:sp>
          <p:nvSpPr>
            <p:cNvPr id="140" name="Freeform 139">
              <a:extLst>
                <a:ext uri="{FF2B5EF4-FFF2-40B4-BE49-F238E27FC236}">
                  <a16:creationId xmlns:a16="http://schemas.microsoft.com/office/drawing/2014/main" id="{D2B58BA0-491B-E440-84D6-AC33A1D436C6}"/>
                </a:ext>
              </a:extLst>
            </p:cNvPr>
            <p:cNvSpPr/>
            <p:nvPr/>
          </p:nvSpPr>
          <p:spPr>
            <a:xfrm>
              <a:off x="16671" y="1893307"/>
              <a:ext cx="7222328" cy="3248875"/>
            </a:xfrm>
            <a:custGeom>
              <a:avLst/>
              <a:gdLst>
                <a:gd name="connsiteX0" fmla="*/ 0 w 7222328"/>
                <a:gd name="connsiteY0" fmla="*/ 14113 h 3248875"/>
                <a:gd name="connsiteX1" fmla="*/ 2655239 w 7222328"/>
                <a:gd name="connsiteY1" fmla="*/ 2084993 h 3248875"/>
                <a:gd name="connsiteX2" fmla="*/ 5825841 w 7222328"/>
                <a:gd name="connsiteY2" fmla="*/ 2420919 h 3248875"/>
                <a:gd name="connsiteX3" fmla="*/ 7222329 w 7222328"/>
                <a:gd name="connsiteY3" fmla="*/ 3248875 h 3248875"/>
                <a:gd name="connsiteX4" fmla="*/ 0 w 7222328"/>
                <a:gd name="connsiteY4" fmla="*/ 3248875 h 3248875"/>
                <a:gd name="connsiteX5" fmla="*/ 0 w 7222328"/>
                <a:gd name="connsiteY5" fmla="*/ 14113 h 3248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222328" h="3248875">
                  <a:moveTo>
                    <a:pt x="0" y="14113"/>
                  </a:moveTo>
                  <a:cubicBezTo>
                    <a:pt x="1677895" y="-170317"/>
                    <a:pt x="1841994" y="1503381"/>
                    <a:pt x="2655239" y="2084993"/>
                  </a:cubicBezTo>
                  <a:cubicBezTo>
                    <a:pt x="3521207" y="2704808"/>
                    <a:pt x="4807637" y="2347147"/>
                    <a:pt x="5825841" y="2420919"/>
                  </a:cubicBezTo>
                  <a:cubicBezTo>
                    <a:pt x="6436763" y="2465050"/>
                    <a:pt x="6948172" y="2759478"/>
                    <a:pt x="7222329" y="3248875"/>
                  </a:cubicBezTo>
                  <a:cubicBezTo>
                    <a:pt x="4424739" y="3248875"/>
                    <a:pt x="0" y="3248875"/>
                    <a:pt x="0" y="3248875"/>
                  </a:cubicBezTo>
                  <a:lnTo>
                    <a:pt x="0" y="14113"/>
                  </a:lnTo>
                  <a:close/>
                </a:path>
              </a:pathLst>
            </a:custGeom>
            <a:solidFill>
              <a:schemeClr val="accent4"/>
            </a:solidFill>
            <a:ln w="65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R"/>
            </a:p>
          </p:txBody>
        </p:sp>
        <p:sp>
          <p:nvSpPr>
            <p:cNvPr id="141" name="Freeform 140">
              <a:extLst>
                <a:ext uri="{FF2B5EF4-FFF2-40B4-BE49-F238E27FC236}">
                  <a16:creationId xmlns:a16="http://schemas.microsoft.com/office/drawing/2014/main" id="{61076995-DBB8-D848-9897-12C8C3C01DFE}"/>
                </a:ext>
              </a:extLst>
            </p:cNvPr>
            <p:cNvSpPr/>
            <p:nvPr/>
          </p:nvSpPr>
          <p:spPr>
            <a:xfrm>
              <a:off x="16671" y="2893394"/>
              <a:ext cx="5178671" cy="2249447"/>
            </a:xfrm>
            <a:custGeom>
              <a:avLst/>
              <a:gdLst>
                <a:gd name="connsiteX0" fmla="*/ 0 w 5178671"/>
                <a:gd name="connsiteY0" fmla="*/ 13239 h 2249447"/>
                <a:gd name="connsiteX1" fmla="*/ 1482822 w 5178671"/>
                <a:gd name="connsiteY1" fmla="*/ 1563106 h 2249447"/>
                <a:gd name="connsiteX2" fmla="*/ 5178672 w 5178671"/>
                <a:gd name="connsiteY2" fmla="*/ 2249447 h 2249447"/>
                <a:gd name="connsiteX3" fmla="*/ 0 w 5178671"/>
                <a:gd name="connsiteY3" fmla="*/ 2249447 h 2249447"/>
                <a:gd name="connsiteX4" fmla="*/ 0 w 5178671"/>
                <a:gd name="connsiteY4" fmla="*/ 13239 h 2249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78671" h="2249447">
                  <a:moveTo>
                    <a:pt x="0" y="13239"/>
                  </a:moveTo>
                  <a:cubicBezTo>
                    <a:pt x="908146" y="-140892"/>
                    <a:pt x="843561" y="1092152"/>
                    <a:pt x="1482822" y="1563106"/>
                  </a:cubicBezTo>
                  <a:cubicBezTo>
                    <a:pt x="2530023" y="2333758"/>
                    <a:pt x="4341042" y="1021014"/>
                    <a:pt x="5178672" y="2249447"/>
                  </a:cubicBezTo>
                  <a:cubicBezTo>
                    <a:pt x="3643787" y="2249447"/>
                    <a:pt x="0" y="2249447"/>
                    <a:pt x="0" y="2249447"/>
                  </a:cubicBezTo>
                  <a:lnTo>
                    <a:pt x="0" y="13239"/>
                  </a:lnTo>
                  <a:close/>
                </a:path>
              </a:pathLst>
            </a:custGeom>
            <a:solidFill>
              <a:schemeClr val="accent3"/>
            </a:solidFill>
            <a:ln w="65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R"/>
            </a:p>
          </p:txBody>
        </p:sp>
        <p:sp>
          <p:nvSpPr>
            <p:cNvPr id="142" name="Freeform 141">
              <a:extLst>
                <a:ext uri="{FF2B5EF4-FFF2-40B4-BE49-F238E27FC236}">
                  <a16:creationId xmlns:a16="http://schemas.microsoft.com/office/drawing/2014/main" id="{92324513-7435-944C-8D95-77D434702BBE}"/>
                </a:ext>
              </a:extLst>
            </p:cNvPr>
            <p:cNvSpPr/>
            <p:nvPr/>
          </p:nvSpPr>
          <p:spPr>
            <a:xfrm>
              <a:off x="16671" y="2219472"/>
              <a:ext cx="6460488" cy="2923368"/>
            </a:xfrm>
            <a:custGeom>
              <a:avLst/>
              <a:gdLst>
                <a:gd name="connsiteX0" fmla="*/ 0 w 6460488"/>
                <a:gd name="connsiteY0" fmla="*/ 29142 h 2923368"/>
                <a:gd name="connsiteX1" fmla="*/ 2098357 w 6460488"/>
                <a:gd name="connsiteY1" fmla="*/ 1759486 h 2923368"/>
                <a:gd name="connsiteX2" fmla="*/ 4902537 w 6460488"/>
                <a:gd name="connsiteY2" fmla="*/ 1957090 h 2923368"/>
                <a:gd name="connsiteX3" fmla="*/ 6460489 w 6460488"/>
                <a:gd name="connsiteY3" fmla="*/ 2923369 h 29233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460488" h="2923368">
                  <a:moveTo>
                    <a:pt x="0" y="29142"/>
                  </a:moveTo>
                  <a:cubicBezTo>
                    <a:pt x="1122990" y="-223790"/>
                    <a:pt x="1370786" y="1238473"/>
                    <a:pt x="2098357" y="1759486"/>
                  </a:cubicBezTo>
                  <a:cubicBezTo>
                    <a:pt x="2873379" y="2314093"/>
                    <a:pt x="3990437" y="1913617"/>
                    <a:pt x="4902537" y="1957090"/>
                  </a:cubicBezTo>
                  <a:cubicBezTo>
                    <a:pt x="5609678" y="1990682"/>
                    <a:pt x="6215329" y="2485349"/>
                    <a:pt x="6460489" y="2923369"/>
                  </a:cubicBezTo>
                </a:path>
              </a:pathLst>
            </a:custGeom>
            <a:noFill/>
            <a:ln w="658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BR"/>
            </a:p>
          </p:txBody>
        </p:sp>
      </p:grpSp>
      <p:pic>
        <p:nvPicPr>
          <p:cNvPr id="1026" name="Picture 2">
            <a:extLst>
              <a:ext uri="{FF2B5EF4-FFF2-40B4-BE49-F238E27FC236}">
                <a16:creationId xmlns:a16="http://schemas.microsoft.com/office/drawing/2014/main" id="{B07E3A19-771E-9A13-7895-68660B235A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57150"/>
            <a:ext cx="2187222" cy="624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F917CE3-9954-55E7-7811-66CA86800A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dirty="0">
                <a:solidFill>
                  <a:srgbClr val="000000"/>
                </a:solidFill>
                <a:latin typeface="Nunito" pitchFamily="2" charset="0"/>
              </a:rPr>
              <a:t>C</a:t>
            </a:r>
            <a:r>
              <a:rPr lang="en-US" b="0" i="0" dirty="0">
                <a:solidFill>
                  <a:srgbClr val="000000"/>
                </a:solidFill>
                <a:effectLst/>
                <a:latin typeface="Nunito" pitchFamily="2" charset="0"/>
              </a:rPr>
              <a:t>onstants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0C80A8-C840-10EE-7BDD-56635F1710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071791"/>
            <a:ext cx="8229600" cy="3865730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en-US" b="0" i="0" dirty="0">
                <a:solidFill>
                  <a:srgbClr val="000000"/>
                </a:solidFill>
                <a:effectLst/>
                <a:latin typeface="Nunito" pitchFamily="2" charset="0"/>
              </a:rPr>
              <a:t>The </a:t>
            </a:r>
            <a:r>
              <a:rPr lang="en-US" b="0" i="1" dirty="0">
                <a:solidFill>
                  <a:srgbClr val="000000"/>
                </a:solidFill>
                <a:effectLst/>
                <a:latin typeface="Nunito" pitchFamily="2" charset="0"/>
              </a:rPr>
              <a:t>final</a:t>
            </a:r>
            <a:r>
              <a:rPr lang="en-US" b="0" i="0" dirty="0">
                <a:solidFill>
                  <a:srgbClr val="000000"/>
                </a:solidFill>
                <a:effectLst/>
                <a:latin typeface="Nunito" pitchFamily="2" charset="0"/>
              </a:rPr>
              <a:t> and </a:t>
            </a:r>
            <a:r>
              <a:rPr lang="en-US" b="0" i="1" dirty="0">
                <a:solidFill>
                  <a:srgbClr val="000000"/>
                </a:solidFill>
                <a:effectLst/>
                <a:latin typeface="Nunito" pitchFamily="2" charset="0"/>
              </a:rPr>
              <a:t>const</a:t>
            </a:r>
            <a:r>
              <a:rPr lang="en-US" b="0" i="0" dirty="0">
                <a:solidFill>
                  <a:srgbClr val="000000"/>
                </a:solidFill>
                <a:effectLst/>
                <a:latin typeface="Nunito" pitchFamily="2" charset="0"/>
              </a:rPr>
              <a:t> keyword are used to declare constants.</a:t>
            </a:r>
          </a:p>
          <a:p>
            <a:pPr marL="0" indent="0" algn="just">
              <a:buNone/>
            </a:pPr>
            <a:endParaRPr lang="en-US" b="0" i="0" dirty="0">
              <a:solidFill>
                <a:srgbClr val="000000"/>
              </a:solidFill>
              <a:effectLst/>
              <a:latin typeface="Nunito" pitchFamily="2" charset="0"/>
            </a:endParaRPr>
          </a:p>
          <a:p>
            <a:pPr marL="0" indent="0" algn="just">
              <a:buNone/>
            </a:pPr>
            <a:r>
              <a:rPr lang="en-US" b="0" i="0" dirty="0">
                <a:solidFill>
                  <a:srgbClr val="000000"/>
                </a:solidFill>
                <a:effectLst/>
                <a:latin typeface="Nunito" pitchFamily="2" charset="0"/>
              </a:rPr>
              <a:t>void main() {</a:t>
            </a:r>
          </a:p>
          <a:p>
            <a:pPr marL="0" indent="0" algn="just">
              <a:buNone/>
            </a:pPr>
            <a:r>
              <a:rPr lang="en-US" b="0" i="0" dirty="0">
                <a:solidFill>
                  <a:srgbClr val="000000"/>
                </a:solidFill>
                <a:effectLst/>
                <a:latin typeface="Nunito" pitchFamily="2" charset="0"/>
              </a:rPr>
              <a:t>   final a = 12;</a:t>
            </a:r>
          </a:p>
          <a:p>
            <a:pPr marL="0" indent="0" algn="just">
              <a:buNone/>
            </a:pPr>
            <a:r>
              <a:rPr lang="en-US" b="0" i="0" dirty="0">
                <a:solidFill>
                  <a:srgbClr val="000000"/>
                </a:solidFill>
                <a:effectLst/>
                <a:latin typeface="Nunito" pitchFamily="2" charset="0"/>
              </a:rPr>
              <a:t>   const pi = 3.14;</a:t>
            </a:r>
          </a:p>
          <a:p>
            <a:pPr marL="0" indent="0" algn="just">
              <a:buNone/>
            </a:pPr>
            <a:r>
              <a:rPr lang="en-US" b="0" i="0" dirty="0">
                <a:solidFill>
                  <a:srgbClr val="000000"/>
                </a:solidFill>
                <a:effectLst/>
                <a:latin typeface="Nunito" pitchFamily="2" charset="0"/>
              </a:rPr>
              <a:t>   print(a);</a:t>
            </a:r>
          </a:p>
          <a:p>
            <a:pPr marL="0" indent="0" algn="just">
              <a:buNone/>
            </a:pPr>
            <a:r>
              <a:rPr lang="en-US" b="0" i="0" dirty="0">
                <a:solidFill>
                  <a:srgbClr val="000000"/>
                </a:solidFill>
                <a:effectLst/>
                <a:latin typeface="Nunito" pitchFamily="2" charset="0"/>
              </a:rPr>
              <a:t>   print(pi);</a:t>
            </a:r>
          </a:p>
          <a:p>
            <a:pPr marL="0" indent="0" algn="just">
              <a:buNone/>
            </a:pPr>
            <a:r>
              <a:rPr lang="en-US" b="0" i="0" dirty="0">
                <a:solidFill>
                  <a:srgbClr val="000000"/>
                </a:solidFill>
                <a:effectLst/>
                <a:latin typeface="Nunito" pitchFamily="2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5854951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8" name="Graphic 4">
            <a:extLst>
              <a:ext uri="{FF2B5EF4-FFF2-40B4-BE49-F238E27FC236}">
                <a16:creationId xmlns:a16="http://schemas.microsoft.com/office/drawing/2014/main" id="{FC1C3865-3E7D-B34E-8B48-C1E53B0EF15E}"/>
              </a:ext>
            </a:extLst>
          </p:cNvPr>
          <p:cNvGrpSpPr/>
          <p:nvPr/>
        </p:nvGrpSpPr>
        <p:grpSpPr>
          <a:xfrm>
            <a:off x="0" y="800158"/>
            <a:ext cx="7222328" cy="4362392"/>
            <a:chOff x="16671" y="1066199"/>
            <a:chExt cx="7222328" cy="4076642"/>
          </a:xfrm>
        </p:grpSpPr>
        <p:sp>
          <p:nvSpPr>
            <p:cNvPr id="139" name="Freeform 138">
              <a:extLst>
                <a:ext uri="{FF2B5EF4-FFF2-40B4-BE49-F238E27FC236}">
                  <a16:creationId xmlns:a16="http://schemas.microsoft.com/office/drawing/2014/main" id="{DF26CCE9-1B25-1245-B8F0-805DD1896BB3}"/>
                </a:ext>
              </a:extLst>
            </p:cNvPr>
            <p:cNvSpPr/>
            <p:nvPr/>
          </p:nvSpPr>
          <p:spPr>
            <a:xfrm>
              <a:off x="16671" y="1066199"/>
              <a:ext cx="6861838" cy="4075982"/>
            </a:xfrm>
            <a:custGeom>
              <a:avLst/>
              <a:gdLst>
                <a:gd name="connsiteX0" fmla="*/ 0 w 6861838"/>
                <a:gd name="connsiteY0" fmla="*/ 90 h 4075982"/>
                <a:gd name="connsiteX1" fmla="*/ 2827246 w 6861838"/>
                <a:gd name="connsiteY1" fmla="*/ 2104563 h 4075982"/>
                <a:gd name="connsiteX2" fmla="*/ 6861839 w 6861838"/>
                <a:gd name="connsiteY2" fmla="*/ 4075983 h 4075982"/>
                <a:gd name="connsiteX3" fmla="*/ 659 w 6861838"/>
                <a:gd name="connsiteY3" fmla="*/ 4075983 h 4075982"/>
                <a:gd name="connsiteX4" fmla="*/ 659 w 6861838"/>
                <a:gd name="connsiteY4" fmla="*/ 90 h 4075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861838" h="4075982">
                  <a:moveTo>
                    <a:pt x="0" y="90"/>
                  </a:moveTo>
                  <a:cubicBezTo>
                    <a:pt x="1337175" y="-13084"/>
                    <a:pt x="1703597" y="1422832"/>
                    <a:pt x="2827246" y="2104563"/>
                  </a:cubicBezTo>
                  <a:cubicBezTo>
                    <a:pt x="3921239" y="2768509"/>
                    <a:pt x="6520460" y="2256059"/>
                    <a:pt x="6861839" y="4075983"/>
                  </a:cubicBezTo>
                  <a:cubicBezTo>
                    <a:pt x="4064249" y="4075983"/>
                    <a:pt x="659" y="4075983"/>
                    <a:pt x="659" y="4075983"/>
                  </a:cubicBezTo>
                  <a:lnTo>
                    <a:pt x="659" y="90"/>
                  </a:lnTo>
                  <a:close/>
                </a:path>
              </a:pathLst>
            </a:custGeom>
            <a:solidFill>
              <a:schemeClr val="accent3"/>
            </a:solidFill>
            <a:ln w="65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R"/>
            </a:p>
          </p:txBody>
        </p:sp>
        <p:sp>
          <p:nvSpPr>
            <p:cNvPr id="140" name="Freeform 139">
              <a:extLst>
                <a:ext uri="{FF2B5EF4-FFF2-40B4-BE49-F238E27FC236}">
                  <a16:creationId xmlns:a16="http://schemas.microsoft.com/office/drawing/2014/main" id="{D2B58BA0-491B-E440-84D6-AC33A1D436C6}"/>
                </a:ext>
              </a:extLst>
            </p:cNvPr>
            <p:cNvSpPr/>
            <p:nvPr/>
          </p:nvSpPr>
          <p:spPr>
            <a:xfrm>
              <a:off x="16671" y="1893307"/>
              <a:ext cx="7222328" cy="3248875"/>
            </a:xfrm>
            <a:custGeom>
              <a:avLst/>
              <a:gdLst>
                <a:gd name="connsiteX0" fmla="*/ 0 w 7222328"/>
                <a:gd name="connsiteY0" fmla="*/ 14113 h 3248875"/>
                <a:gd name="connsiteX1" fmla="*/ 2655239 w 7222328"/>
                <a:gd name="connsiteY1" fmla="*/ 2084993 h 3248875"/>
                <a:gd name="connsiteX2" fmla="*/ 5825841 w 7222328"/>
                <a:gd name="connsiteY2" fmla="*/ 2420919 h 3248875"/>
                <a:gd name="connsiteX3" fmla="*/ 7222329 w 7222328"/>
                <a:gd name="connsiteY3" fmla="*/ 3248875 h 3248875"/>
                <a:gd name="connsiteX4" fmla="*/ 0 w 7222328"/>
                <a:gd name="connsiteY4" fmla="*/ 3248875 h 3248875"/>
                <a:gd name="connsiteX5" fmla="*/ 0 w 7222328"/>
                <a:gd name="connsiteY5" fmla="*/ 14113 h 3248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222328" h="3248875">
                  <a:moveTo>
                    <a:pt x="0" y="14113"/>
                  </a:moveTo>
                  <a:cubicBezTo>
                    <a:pt x="1677895" y="-170317"/>
                    <a:pt x="1841994" y="1503381"/>
                    <a:pt x="2655239" y="2084993"/>
                  </a:cubicBezTo>
                  <a:cubicBezTo>
                    <a:pt x="3521207" y="2704808"/>
                    <a:pt x="4807637" y="2347147"/>
                    <a:pt x="5825841" y="2420919"/>
                  </a:cubicBezTo>
                  <a:cubicBezTo>
                    <a:pt x="6436763" y="2465050"/>
                    <a:pt x="6948172" y="2759478"/>
                    <a:pt x="7222329" y="3248875"/>
                  </a:cubicBezTo>
                  <a:cubicBezTo>
                    <a:pt x="4424739" y="3248875"/>
                    <a:pt x="0" y="3248875"/>
                    <a:pt x="0" y="3248875"/>
                  </a:cubicBezTo>
                  <a:lnTo>
                    <a:pt x="0" y="14113"/>
                  </a:lnTo>
                  <a:close/>
                </a:path>
              </a:pathLst>
            </a:custGeom>
            <a:solidFill>
              <a:schemeClr val="accent4"/>
            </a:solidFill>
            <a:ln w="65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R"/>
            </a:p>
          </p:txBody>
        </p:sp>
        <p:sp>
          <p:nvSpPr>
            <p:cNvPr id="141" name="Freeform 140">
              <a:extLst>
                <a:ext uri="{FF2B5EF4-FFF2-40B4-BE49-F238E27FC236}">
                  <a16:creationId xmlns:a16="http://schemas.microsoft.com/office/drawing/2014/main" id="{61076995-DBB8-D848-9897-12C8C3C01DFE}"/>
                </a:ext>
              </a:extLst>
            </p:cNvPr>
            <p:cNvSpPr/>
            <p:nvPr/>
          </p:nvSpPr>
          <p:spPr>
            <a:xfrm>
              <a:off x="16671" y="2893394"/>
              <a:ext cx="5178671" cy="2249447"/>
            </a:xfrm>
            <a:custGeom>
              <a:avLst/>
              <a:gdLst>
                <a:gd name="connsiteX0" fmla="*/ 0 w 5178671"/>
                <a:gd name="connsiteY0" fmla="*/ 13239 h 2249447"/>
                <a:gd name="connsiteX1" fmla="*/ 1482822 w 5178671"/>
                <a:gd name="connsiteY1" fmla="*/ 1563106 h 2249447"/>
                <a:gd name="connsiteX2" fmla="*/ 5178672 w 5178671"/>
                <a:gd name="connsiteY2" fmla="*/ 2249447 h 2249447"/>
                <a:gd name="connsiteX3" fmla="*/ 0 w 5178671"/>
                <a:gd name="connsiteY3" fmla="*/ 2249447 h 2249447"/>
                <a:gd name="connsiteX4" fmla="*/ 0 w 5178671"/>
                <a:gd name="connsiteY4" fmla="*/ 13239 h 2249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78671" h="2249447">
                  <a:moveTo>
                    <a:pt x="0" y="13239"/>
                  </a:moveTo>
                  <a:cubicBezTo>
                    <a:pt x="908146" y="-140892"/>
                    <a:pt x="843561" y="1092152"/>
                    <a:pt x="1482822" y="1563106"/>
                  </a:cubicBezTo>
                  <a:cubicBezTo>
                    <a:pt x="2530023" y="2333758"/>
                    <a:pt x="4341042" y="1021014"/>
                    <a:pt x="5178672" y="2249447"/>
                  </a:cubicBezTo>
                  <a:cubicBezTo>
                    <a:pt x="3643787" y="2249447"/>
                    <a:pt x="0" y="2249447"/>
                    <a:pt x="0" y="2249447"/>
                  </a:cubicBezTo>
                  <a:lnTo>
                    <a:pt x="0" y="13239"/>
                  </a:lnTo>
                  <a:close/>
                </a:path>
              </a:pathLst>
            </a:custGeom>
            <a:solidFill>
              <a:schemeClr val="accent3"/>
            </a:solidFill>
            <a:ln w="65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R"/>
            </a:p>
          </p:txBody>
        </p:sp>
        <p:sp>
          <p:nvSpPr>
            <p:cNvPr id="142" name="Freeform 141">
              <a:extLst>
                <a:ext uri="{FF2B5EF4-FFF2-40B4-BE49-F238E27FC236}">
                  <a16:creationId xmlns:a16="http://schemas.microsoft.com/office/drawing/2014/main" id="{92324513-7435-944C-8D95-77D434702BBE}"/>
                </a:ext>
              </a:extLst>
            </p:cNvPr>
            <p:cNvSpPr/>
            <p:nvPr/>
          </p:nvSpPr>
          <p:spPr>
            <a:xfrm>
              <a:off x="16671" y="2219472"/>
              <a:ext cx="6460488" cy="2923368"/>
            </a:xfrm>
            <a:custGeom>
              <a:avLst/>
              <a:gdLst>
                <a:gd name="connsiteX0" fmla="*/ 0 w 6460488"/>
                <a:gd name="connsiteY0" fmla="*/ 29142 h 2923368"/>
                <a:gd name="connsiteX1" fmla="*/ 2098357 w 6460488"/>
                <a:gd name="connsiteY1" fmla="*/ 1759486 h 2923368"/>
                <a:gd name="connsiteX2" fmla="*/ 4902537 w 6460488"/>
                <a:gd name="connsiteY2" fmla="*/ 1957090 h 2923368"/>
                <a:gd name="connsiteX3" fmla="*/ 6460489 w 6460488"/>
                <a:gd name="connsiteY3" fmla="*/ 2923369 h 29233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460488" h="2923368">
                  <a:moveTo>
                    <a:pt x="0" y="29142"/>
                  </a:moveTo>
                  <a:cubicBezTo>
                    <a:pt x="1122990" y="-223790"/>
                    <a:pt x="1370786" y="1238473"/>
                    <a:pt x="2098357" y="1759486"/>
                  </a:cubicBezTo>
                  <a:cubicBezTo>
                    <a:pt x="2873379" y="2314093"/>
                    <a:pt x="3990437" y="1913617"/>
                    <a:pt x="4902537" y="1957090"/>
                  </a:cubicBezTo>
                  <a:cubicBezTo>
                    <a:pt x="5609678" y="1990682"/>
                    <a:pt x="6215329" y="2485349"/>
                    <a:pt x="6460489" y="2923369"/>
                  </a:cubicBezTo>
                </a:path>
              </a:pathLst>
            </a:custGeom>
            <a:noFill/>
            <a:ln w="658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BR"/>
            </a:p>
          </p:txBody>
        </p:sp>
      </p:grpSp>
      <p:pic>
        <p:nvPicPr>
          <p:cNvPr id="1026" name="Picture 2">
            <a:extLst>
              <a:ext uri="{FF2B5EF4-FFF2-40B4-BE49-F238E27FC236}">
                <a16:creationId xmlns:a16="http://schemas.microsoft.com/office/drawing/2014/main" id="{B07E3A19-771E-9A13-7895-68660B235A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57150"/>
            <a:ext cx="2187222" cy="624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F917CE3-9954-55E7-7811-66CA86800A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dirty="0"/>
              <a:t>Data types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0C80A8-C840-10EE-7BDD-56635F1710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071791"/>
            <a:ext cx="8229600" cy="3865730"/>
          </a:xfrm>
        </p:spPr>
        <p:txBody>
          <a:bodyPr>
            <a:normAutofit/>
          </a:bodyPr>
          <a:lstStyle/>
          <a:p>
            <a:pPr algn="just">
              <a:buFont typeface="Arial" panose="020B0604020202020204" pitchFamily="34" charset="0"/>
              <a:buChar char="•"/>
            </a:pPr>
            <a:r>
              <a:rPr lang="en-US" b="1" dirty="0"/>
              <a:t>Numbers −</a:t>
            </a:r>
            <a:r>
              <a:rPr lang="en-US" dirty="0"/>
              <a:t> It is used to represent numeric literals – Integer and Double.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b="1" dirty="0"/>
              <a:t>Strings −</a:t>
            </a:r>
            <a:r>
              <a:rPr lang="en-US" dirty="0"/>
              <a:t> It represents a sequence of characters. String values are specified in either single or double quotes.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b="1" dirty="0"/>
              <a:t>Booleans −</a:t>
            </a:r>
            <a:r>
              <a:rPr lang="en-US" dirty="0"/>
              <a:t> Dart uses the bool keyword to represent Boolean values – true and false.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b="1" dirty="0"/>
              <a:t>Lists and Maps −</a:t>
            </a:r>
            <a:r>
              <a:rPr lang="en-US" dirty="0"/>
              <a:t> It is used to represent a collection of objects.</a:t>
            </a:r>
          </a:p>
        </p:txBody>
      </p:sp>
    </p:spTree>
    <p:extLst>
      <p:ext uri="{BB962C8B-B14F-4D97-AF65-F5344CB8AC3E}">
        <p14:creationId xmlns:p14="http://schemas.microsoft.com/office/powerpoint/2010/main" val="20642622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8" name="Graphic 4">
            <a:extLst>
              <a:ext uri="{FF2B5EF4-FFF2-40B4-BE49-F238E27FC236}">
                <a16:creationId xmlns:a16="http://schemas.microsoft.com/office/drawing/2014/main" id="{FC1C3865-3E7D-B34E-8B48-C1E53B0EF15E}"/>
              </a:ext>
            </a:extLst>
          </p:cNvPr>
          <p:cNvGrpSpPr/>
          <p:nvPr/>
        </p:nvGrpSpPr>
        <p:grpSpPr>
          <a:xfrm>
            <a:off x="0" y="800158"/>
            <a:ext cx="7222328" cy="4362392"/>
            <a:chOff x="16671" y="1066199"/>
            <a:chExt cx="7222328" cy="4076642"/>
          </a:xfrm>
        </p:grpSpPr>
        <p:sp>
          <p:nvSpPr>
            <p:cNvPr id="139" name="Freeform 138">
              <a:extLst>
                <a:ext uri="{FF2B5EF4-FFF2-40B4-BE49-F238E27FC236}">
                  <a16:creationId xmlns:a16="http://schemas.microsoft.com/office/drawing/2014/main" id="{DF26CCE9-1B25-1245-B8F0-805DD1896BB3}"/>
                </a:ext>
              </a:extLst>
            </p:cNvPr>
            <p:cNvSpPr/>
            <p:nvPr/>
          </p:nvSpPr>
          <p:spPr>
            <a:xfrm>
              <a:off x="16671" y="1066199"/>
              <a:ext cx="6861838" cy="4075982"/>
            </a:xfrm>
            <a:custGeom>
              <a:avLst/>
              <a:gdLst>
                <a:gd name="connsiteX0" fmla="*/ 0 w 6861838"/>
                <a:gd name="connsiteY0" fmla="*/ 90 h 4075982"/>
                <a:gd name="connsiteX1" fmla="*/ 2827246 w 6861838"/>
                <a:gd name="connsiteY1" fmla="*/ 2104563 h 4075982"/>
                <a:gd name="connsiteX2" fmla="*/ 6861839 w 6861838"/>
                <a:gd name="connsiteY2" fmla="*/ 4075983 h 4075982"/>
                <a:gd name="connsiteX3" fmla="*/ 659 w 6861838"/>
                <a:gd name="connsiteY3" fmla="*/ 4075983 h 4075982"/>
                <a:gd name="connsiteX4" fmla="*/ 659 w 6861838"/>
                <a:gd name="connsiteY4" fmla="*/ 90 h 4075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861838" h="4075982">
                  <a:moveTo>
                    <a:pt x="0" y="90"/>
                  </a:moveTo>
                  <a:cubicBezTo>
                    <a:pt x="1337175" y="-13084"/>
                    <a:pt x="1703597" y="1422832"/>
                    <a:pt x="2827246" y="2104563"/>
                  </a:cubicBezTo>
                  <a:cubicBezTo>
                    <a:pt x="3921239" y="2768509"/>
                    <a:pt x="6520460" y="2256059"/>
                    <a:pt x="6861839" y="4075983"/>
                  </a:cubicBezTo>
                  <a:cubicBezTo>
                    <a:pt x="4064249" y="4075983"/>
                    <a:pt x="659" y="4075983"/>
                    <a:pt x="659" y="4075983"/>
                  </a:cubicBezTo>
                  <a:lnTo>
                    <a:pt x="659" y="90"/>
                  </a:lnTo>
                  <a:close/>
                </a:path>
              </a:pathLst>
            </a:custGeom>
            <a:solidFill>
              <a:schemeClr val="accent3"/>
            </a:solidFill>
            <a:ln w="65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R"/>
            </a:p>
          </p:txBody>
        </p:sp>
        <p:sp>
          <p:nvSpPr>
            <p:cNvPr id="140" name="Freeform 139">
              <a:extLst>
                <a:ext uri="{FF2B5EF4-FFF2-40B4-BE49-F238E27FC236}">
                  <a16:creationId xmlns:a16="http://schemas.microsoft.com/office/drawing/2014/main" id="{D2B58BA0-491B-E440-84D6-AC33A1D436C6}"/>
                </a:ext>
              </a:extLst>
            </p:cNvPr>
            <p:cNvSpPr/>
            <p:nvPr/>
          </p:nvSpPr>
          <p:spPr>
            <a:xfrm>
              <a:off x="16671" y="1893307"/>
              <a:ext cx="7222328" cy="3248875"/>
            </a:xfrm>
            <a:custGeom>
              <a:avLst/>
              <a:gdLst>
                <a:gd name="connsiteX0" fmla="*/ 0 w 7222328"/>
                <a:gd name="connsiteY0" fmla="*/ 14113 h 3248875"/>
                <a:gd name="connsiteX1" fmla="*/ 2655239 w 7222328"/>
                <a:gd name="connsiteY1" fmla="*/ 2084993 h 3248875"/>
                <a:gd name="connsiteX2" fmla="*/ 5825841 w 7222328"/>
                <a:gd name="connsiteY2" fmla="*/ 2420919 h 3248875"/>
                <a:gd name="connsiteX3" fmla="*/ 7222329 w 7222328"/>
                <a:gd name="connsiteY3" fmla="*/ 3248875 h 3248875"/>
                <a:gd name="connsiteX4" fmla="*/ 0 w 7222328"/>
                <a:gd name="connsiteY4" fmla="*/ 3248875 h 3248875"/>
                <a:gd name="connsiteX5" fmla="*/ 0 w 7222328"/>
                <a:gd name="connsiteY5" fmla="*/ 14113 h 3248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222328" h="3248875">
                  <a:moveTo>
                    <a:pt x="0" y="14113"/>
                  </a:moveTo>
                  <a:cubicBezTo>
                    <a:pt x="1677895" y="-170317"/>
                    <a:pt x="1841994" y="1503381"/>
                    <a:pt x="2655239" y="2084993"/>
                  </a:cubicBezTo>
                  <a:cubicBezTo>
                    <a:pt x="3521207" y="2704808"/>
                    <a:pt x="4807637" y="2347147"/>
                    <a:pt x="5825841" y="2420919"/>
                  </a:cubicBezTo>
                  <a:cubicBezTo>
                    <a:pt x="6436763" y="2465050"/>
                    <a:pt x="6948172" y="2759478"/>
                    <a:pt x="7222329" y="3248875"/>
                  </a:cubicBezTo>
                  <a:cubicBezTo>
                    <a:pt x="4424739" y="3248875"/>
                    <a:pt x="0" y="3248875"/>
                    <a:pt x="0" y="3248875"/>
                  </a:cubicBezTo>
                  <a:lnTo>
                    <a:pt x="0" y="14113"/>
                  </a:lnTo>
                  <a:close/>
                </a:path>
              </a:pathLst>
            </a:custGeom>
            <a:solidFill>
              <a:schemeClr val="accent4"/>
            </a:solidFill>
            <a:ln w="65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R"/>
            </a:p>
          </p:txBody>
        </p:sp>
        <p:sp>
          <p:nvSpPr>
            <p:cNvPr id="141" name="Freeform 140">
              <a:extLst>
                <a:ext uri="{FF2B5EF4-FFF2-40B4-BE49-F238E27FC236}">
                  <a16:creationId xmlns:a16="http://schemas.microsoft.com/office/drawing/2014/main" id="{61076995-DBB8-D848-9897-12C8C3C01DFE}"/>
                </a:ext>
              </a:extLst>
            </p:cNvPr>
            <p:cNvSpPr/>
            <p:nvPr/>
          </p:nvSpPr>
          <p:spPr>
            <a:xfrm>
              <a:off x="16671" y="2893394"/>
              <a:ext cx="5178671" cy="2249447"/>
            </a:xfrm>
            <a:custGeom>
              <a:avLst/>
              <a:gdLst>
                <a:gd name="connsiteX0" fmla="*/ 0 w 5178671"/>
                <a:gd name="connsiteY0" fmla="*/ 13239 h 2249447"/>
                <a:gd name="connsiteX1" fmla="*/ 1482822 w 5178671"/>
                <a:gd name="connsiteY1" fmla="*/ 1563106 h 2249447"/>
                <a:gd name="connsiteX2" fmla="*/ 5178672 w 5178671"/>
                <a:gd name="connsiteY2" fmla="*/ 2249447 h 2249447"/>
                <a:gd name="connsiteX3" fmla="*/ 0 w 5178671"/>
                <a:gd name="connsiteY3" fmla="*/ 2249447 h 2249447"/>
                <a:gd name="connsiteX4" fmla="*/ 0 w 5178671"/>
                <a:gd name="connsiteY4" fmla="*/ 13239 h 2249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78671" h="2249447">
                  <a:moveTo>
                    <a:pt x="0" y="13239"/>
                  </a:moveTo>
                  <a:cubicBezTo>
                    <a:pt x="908146" y="-140892"/>
                    <a:pt x="843561" y="1092152"/>
                    <a:pt x="1482822" y="1563106"/>
                  </a:cubicBezTo>
                  <a:cubicBezTo>
                    <a:pt x="2530023" y="2333758"/>
                    <a:pt x="4341042" y="1021014"/>
                    <a:pt x="5178672" y="2249447"/>
                  </a:cubicBezTo>
                  <a:cubicBezTo>
                    <a:pt x="3643787" y="2249447"/>
                    <a:pt x="0" y="2249447"/>
                    <a:pt x="0" y="2249447"/>
                  </a:cubicBezTo>
                  <a:lnTo>
                    <a:pt x="0" y="13239"/>
                  </a:lnTo>
                  <a:close/>
                </a:path>
              </a:pathLst>
            </a:custGeom>
            <a:solidFill>
              <a:schemeClr val="accent3"/>
            </a:solidFill>
            <a:ln w="65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R"/>
            </a:p>
          </p:txBody>
        </p:sp>
        <p:sp>
          <p:nvSpPr>
            <p:cNvPr id="142" name="Freeform 141">
              <a:extLst>
                <a:ext uri="{FF2B5EF4-FFF2-40B4-BE49-F238E27FC236}">
                  <a16:creationId xmlns:a16="http://schemas.microsoft.com/office/drawing/2014/main" id="{92324513-7435-944C-8D95-77D434702BBE}"/>
                </a:ext>
              </a:extLst>
            </p:cNvPr>
            <p:cNvSpPr/>
            <p:nvPr/>
          </p:nvSpPr>
          <p:spPr>
            <a:xfrm>
              <a:off x="16671" y="2219472"/>
              <a:ext cx="6460488" cy="2923368"/>
            </a:xfrm>
            <a:custGeom>
              <a:avLst/>
              <a:gdLst>
                <a:gd name="connsiteX0" fmla="*/ 0 w 6460488"/>
                <a:gd name="connsiteY0" fmla="*/ 29142 h 2923368"/>
                <a:gd name="connsiteX1" fmla="*/ 2098357 w 6460488"/>
                <a:gd name="connsiteY1" fmla="*/ 1759486 h 2923368"/>
                <a:gd name="connsiteX2" fmla="*/ 4902537 w 6460488"/>
                <a:gd name="connsiteY2" fmla="*/ 1957090 h 2923368"/>
                <a:gd name="connsiteX3" fmla="*/ 6460489 w 6460488"/>
                <a:gd name="connsiteY3" fmla="*/ 2923369 h 29233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460488" h="2923368">
                  <a:moveTo>
                    <a:pt x="0" y="29142"/>
                  </a:moveTo>
                  <a:cubicBezTo>
                    <a:pt x="1122990" y="-223790"/>
                    <a:pt x="1370786" y="1238473"/>
                    <a:pt x="2098357" y="1759486"/>
                  </a:cubicBezTo>
                  <a:cubicBezTo>
                    <a:pt x="2873379" y="2314093"/>
                    <a:pt x="3990437" y="1913617"/>
                    <a:pt x="4902537" y="1957090"/>
                  </a:cubicBezTo>
                  <a:cubicBezTo>
                    <a:pt x="5609678" y="1990682"/>
                    <a:pt x="6215329" y="2485349"/>
                    <a:pt x="6460489" y="2923369"/>
                  </a:cubicBezTo>
                </a:path>
              </a:pathLst>
            </a:custGeom>
            <a:noFill/>
            <a:ln w="658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BR" dirty="0"/>
            </a:p>
          </p:txBody>
        </p:sp>
      </p:grpSp>
      <p:pic>
        <p:nvPicPr>
          <p:cNvPr id="1026" name="Picture 2">
            <a:extLst>
              <a:ext uri="{FF2B5EF4-FFF2-40B4-BE49-F238E27FC236}">
                <a16:creationId xmlns:a16="http://schemas.microsoft.com/office/drawing/2014/main" id="{B07E3A19-771E-9A13-7895-68660B235A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57150"/>
            <a:ext cx="2187222" cy="624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F917CE3-9954-55E7-7811-66CA86800A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40813"/>
            <a:ext cx="3810000" cy="533311"/>
          </a:xfrm>
        </p:spPr>
        <p:txBody>
          <a:bodyPr>
            <a:normAutofit/>
          </a:bodyPr>
          <a:lstStyle/>
          <a:p>
            <a:pPr algn="l"/>
            <a:r>
              <a:rPr lang="en-US" dirty="0"/>
              <a:t>Lists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0C80A8-C840-10EE-7BDD-56635F17103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4038600" cy="3943349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endParaRPr lang="en-US" sz="2000" dirty="0"/>
          </a:p>
          <a:p>
            <a:pPr marL="0" indent="0" algn="just">
              <a:buNone/>
            </a:pPr>
            <a:r>
              <a:rPr lang="en-US" sz="2000" dirty="0"/>
              <a:t>void main() {</a:t>
            </a:r>
          </a:p>
          <a:p>
            <a:pPr marL="0" indent="0" algn="just">
              <a:buNone/>
            </a:pPr>
            <a:r>
              <a:rPr lang="en-US" sz="2000" dirty="0"/>
              <a:t>   var list = [1,2,3,4,5];</a:t>
            </a:r>
          </a:p>
          <a:p>
            <a:pPr marL="0" indent="0" algn="just">
              <a:buNone/>
            </a:pPr>
            <a:r>
              <a:rPr lang="en-US" sz="2000" dirty="0"/>
              <a:t>   print(list);</a:t>
            </a:r>
          </a:p>
          <a:p>
            <a:pPr marL="0" indent="0" algn="just">
              <a:buNone/>
            </a:pPr>
            <a:r>
              <a:rPr lang="en-US" sz="2000" dirty="0"/>
              <a:t>}</a:t>
            </a:r>
          </a:p>
          <a:p>
            <a:pPr marL="0" indent="0" algn="just">
              <a:buNone/>
            </a:pPr>
            <a:endParaRPr lang="en-US" sz="2000" dirty="0"/>
          </a:p>
          <a:p>
            <a:pPr marL="0" indent="0" algn="just">
              <a:buNone/>
            </a:pPr>
            <a:endParaRPr lang="en-US" sz="2000" dirty="0"/>
          </a:p>
          <a:p>
            <a:pPr marL="0" indent="0" algn="just">
              <a:buNone/>
            </a:pPr>
            <a:endParaRPr lang="en-US" sz="2000" dirty="0"/>
          </a:p>
          <a:p>
            <a:pPr marL="0" indent="0" algn="just">
              <a:buNone/>
            </a:pPr>
            <a:r>
              <a:rPr lang="en-US" sz="2000" dirty="0"/>
              <a:t>void main() {</a:t>
            </a:r>
          </a:p>
          <a:p>
            <a:pPr marL="0" indent="0" algn="just">
              <a:buNone/>
            </a:pPr>
            <a:r>
              <a:rPr lang="en-US" sz="2000" dirty="0"/>
              <a:t>   dynamic name = "Dart";</a:t>
            </a:r>
          </a:p>
          <a:p>
            <a:pPr marL="0" indent="0" algn="just">
              <a:buNone/>
            </a:pPr>
            <a:r>
              <a:rPr lang="en-US" sz="2000" dirty="0"/>
              <a:t>   print(name);</a:t>
            </a:r>
          </a:p>
          <a:p>
            <a:pPr marL="0" indent="0" algn="just">
              <a:buNone/>
            </a:pPr>
            <a:r>
              <a:rPr lang="en-US" sz="2000" dirty="0"/>
              <a:t>}</a:t>
            </a:r>
          </a:p>
          <a:p>
            <a:pPr marL="0" indent="0" algn="just">
              <a:buNone/>
            </a:pPr>
            <a:endParaRPr lang="en-US" sz="2000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06D2760-0930-0576-4CEA-1B2BB22A52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572000" cy="3394472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dirty="0"/>
              <a:t>void main() {</a:t>
            </a:r>
          </a:p>
          <a:p>
            <a:pPr marL="0" indent="0">
              <a:buNone/>
            </a:pPr>
            <a:r>
              <a:rPr lang="en-US" sz="2000" dirty="0"/>
              <a:t>   var mapping = {'id': 1,'name':'Dart'};</a:t>
            </a:r>
          </a:p>
          <a:p>
            <a:pPr marL="0" indent="0">
              <a:buNone/>
            </a:pPr>
            <a:r>
              <a:rPr lang="en-US" sz="2000" dirty="0"/>
              <a:t>   print(mapping);</a:t>
            </a:r>
          </a:p>
          <a:p>
            <a:pPr marL="0" indent="0">
              <a:buNone/>
            </a:pPr>
            <a:r>
              <a:rPr lang="en-US" sz="2000" dirty="0"/>
              <a:t>}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5F33C051-9FBC-33FD-017E-B1507269F9E6}"/>
              </a:ext>
            </a:extLst>
          </p:cNvPr>
          <p:cNvSpPr txBox="1">
            <a:spLocks/>
          </p:cNvSpPr>
          <p:nvPr/>
        </p:nvSpPr>
        <p:spPr>
          <a:xfrm>
            <a:off x="4586111" y="340812"/>
            <a:ext cx="3810000" cy="533311"/>
          </a:xfrm>
          <a:prstGeom prst="rect">
            <a:avLst/>
          </a:prstGeom>
        </p:spPr>
        <p:txBody>
          <a:bodyPr vert="horz" lIns="91436" tIns="45718" rIns="91436" bIns="45718" rtlCol="0" anchor="ctr">
            <a:normAutofit/>
          </a:bodyPr>
          <a:lstStyle>
            <a:lvl1pPr algn="l" defTabSz="914362" rtl="0" eaLnBrk="1" latinLnBrk="0" hangingPunct="1">
              <a:spcBef>
                <a:spcPct val="0"/>
              </a:spcBef>
              <a:buNone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0" i="0" dirty="0">
                <a:solidFill>
                  <a:srgbClr val="000000"/>
                </a:solidFill>
                <a:effectLst/>
                <a:latin typeface="Nunito" pitchFamily="2" charset="0"/>
              </a:rPr>
              <a:t>Map</a:t>
            </a:r>
            <a:endParaRPr lang="en-US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339FA51C-0709-5F0B-59C6-FFF06790DDBA}"/>
              </a:ext>
            </a:extLst>
          </p:cNvPr>
          <p:cNvSpPr txBox="1">
            <a:spLocks/>
          </p:cNvSpPr>
          <p:nvPr/>
        </p:nvSpPr>
        <p:spPr>
          <a:xfrm>
            <a:off x="419917" y="3015574"/>
            <a:ext cx="3810000" cy="533311"/>
          </a:xfrm>
          <a:prstGeom prst="rect">
            <a:avLst/>
          </a:prstGeom>
        </p:spPr>
        <p:txBody>
          <a:bodyPr vert="horz" lIns="91436" tIns="45718" rIns="91436" bIns="45718" rtlCol="0" anchor="ctr">
            <a:normAutofit/>
          </a:bodyPr>
          <a:lstStyle>
            <a:lvl1pPr algn="l" defTabSz="914362" rtl="0" eaLnBrk="1" latinLnBrk="0" hangingPunct="1">
              <a:spcBef>
                <a:spcPct val="0"/>
              </a:spcBef>
              <a:buNone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Dynamic</a:t>
            </a:r>
          </a:p>
        </p:txBody>
      </p:sp>
    </p:spTree>
    <p:extLst>
      <p:ext uri="{BB962C8B-B14F-4D97-AF65-F5344CB8AC3E}">
        <p14:creationId xmlns:p14="http://schemas.microsoft.com/office/powerpoint/2010/main" val="8921498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8" name="Graphic 4">
            <a:extLst>
              <a:ext uri="{FF2B5EF4-FFF2-40B4-BE49-F238E27FC236}">
                <a16:creationId xmlns:a16="http://schemas.microsoft.com/office/drawing/2014/main" id="{FC1C3865-3E7D-B34E-8B48-C1E53B0EF15E}"/>
              </a:ext>
            </a:extLst>
          </p:cNvPr>
          <p:cNvGrpSpPr/>
          <p:nvPr/>
        </p:nvGrpSpPr>
        <p:grpSpPr>
          <a:xfrm>
            <a:off x="0" y="845313"/>
            <a:ext cx="7222328" cy="4362392"/>
            <a:chOff x="16671" y="1066199"/>
            <a:chExt cx="7222328" cy="4076642"/>
          </a:xfrm>
        </p:grpSpPr>
        <p:sp>
          <p:nvSpPr>
            <p:cNvPr id="139" name="Freeform 138">
              <a:extLst>
                <a:ext uri="{FF2B5EF4-FFF2-40B4-BE49-F238E27FC236}">
                  <a16:creationId xmlns:a16="http://schemas.microsoft.com/office/drawing/2014/main" id="{DF26CCE9-1B25-1245-B8F0-805DD1896BB3}"/>
                </a:ext>
              </a:extLst>
            </p:cNvPr>
            <p:cNvSpPr/>
            <p:nvPr/>
          </p:nvSpPr>
          <p:spPr>
            <a:xfrm>
              <a:off x="16671" y="1066199"/>
              <a:ext cx="6861838" cy="4075982"/>
            </a:xfrm>
            <a:custGeom>
              <a:avLst/>
              <a:gdLst>
                <a:gd name="connsiteX0" fmla="*/ 0 w 6861838"/>
                <a:gd name="connsiteY0" fmla="*/ 90 h 4075982"/>
                <a:gd name="connsiteX1" fmla="*/ 2827246 w 6861838"/>
                <a:gd name="connsiteY1" fmla="*/ 2104563 h 4075982"/>
                <a:gd name="connsiteX2" fmla="*/ 6861839 w 6861838"/>
                <a:gd name="connsiteY2" fmla="*/ 4075983 h 4075982"/>
                <a:gd name="connsiteX3" fmla="*/ 659 w 6861838"/>
                <a:gd name="connsiteY3" fmla="*/ 4075983 h 4075982"/>
                <a:gd name="connsiteX4" fmla="*/ 659 w 6861838"/>
                <a:gd name="connsiteY4" fmla="*/ 90 h 4075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861838" h="4075982">
                  <a:moveTo>
                    <a:pt x="0" y="90"/>
                  </a:moveTo>
                  <a:cubicBezTo>
                    <a:pt x="1337175" y="-13084"/>
                    <a:pt x="1703597" y="1422832"/>
                    <a:pt x="2827246" y="2104563"/>
                  </a:cubicBezTo>
                  <a:cubicBezTo>
                    <a:pt x="3921239" y="2768509"/>
                    <a:pt x="6520460" y="2256059"/>
                    <a:pt x="6861839" y="4075983"/>
                  </a:cubicBezTo>
                  <a:cubicBezTo>
                    <a:pt x="4064249" y="4075983"/>
                    <a:pt x="659" y="4075983"/>
                    <a:pt x="659" y="4075983"/>
                  </a:cubicBezTo>
                  <a:lnTo>
                    <a:pt x="659" y="90"/>
                  </a:lnTo>
                  <a:close/>
                </a:path>
              </a:pathLst>
            </a:custGeom>
            <a:solidFill>
              <a:schemeClr val="accent3"/>
            </a:solidFill>
            <a:ln w="65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R"/>
            </a:p>
          </p:txBody>
        </p:sp>
        <p:sp>
          <p:nvSpPr>
            <p:cNvPr id="140" name="Freeform 139">
              <a:extLst>
                <a:ext uri="{FF2B5EF4-FFF2-40B4-BE49-F238E27FC236}">
                  <a16:creationId xmlns:a16="http://schemas.microsoft.com/office/drawing/2014/main" id="{D2B58BA0-491B-E440-84D6-AC33A1D436C6}"/>
                </a:ext>
              </a:extLst>
            </p:cNvPr>
            <p:cNvSpPr/>
            <p:nvPr/>
          </p:nvSpPr>
          <p:spPr>
            <a:xfrm>
              <a:off x="16671" y="1893307"/>
              <a:ext cx="7222328" cy="3248875"/>
            </a:xfrm>
            <a:custGeom>
              <a:avLst/>
              <a:gdLst>
                <a:gd name="connsiteX0" fmla="*/ 0 w 7222328"/>
                <a:gd name="connsiteY0" fmla="*/ 14113 h 3248875"/>
                <a:gd name="connsiteX1" fmla="*/ 2655239 w 7222328"/>
                <a:gd name="connsiteY1" fmla="*/ 2084993 h 3248875"/>
                <a:gd name="connsiteX2" fmla="*/ 5825841 w 7222328"/>
                <a:gd name="connsiteY2" fmla="*/ 2420919 h 3248875"/>
                <a:gd name="connsiteX3" fmla="*/ 7222329 w 7222328"/>
                <a:gd name="connsiteY3" fmla="*/ 3248875 h 3248875"/>
                <a:gd name="connsiteX4" fmla="*/ 0 w 7222328"/>
                <a:gd name="connsiteY4" fmla="*/ 3248875 h 3248875"/>
                <a:gd name="connsiteX5" fmla="*/ 0 w 7222328"/>
                <a:gd name="connsiteY5" fmla="*/ 14113 h 3248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222328" h="3248875">
                  <a:moveTo>
                    <a:pt x="0" y="14113"/>
                  </a:moveTo>
                  <a:cubicBezTo>
                    <a:pt x="1677895" y="-170317"/>
                    <a:pt x="1841994" y="1503381"/>
                    <a:pt x="2655239" y="2084993"/>
                  </a:cubicBezTo>
                  <a:cubicBezTo>
                    <a:pt x="3521207" y="2704808"/>
                    <a:pt x="4807637" y="2347147"/>
                    <a:pt x="5825841" y="2420919"/>
                  </a:cubicBezTo>
                  <a:cubicBezTo>
                    <a:pt x="6436763" y="2465050"/>
                    <a:pt x="6948172" y="2759478"/>
                    <a:pt x="7222329" y="3248875"/>
                  </a:cubicBezTo>
                  <a:cubicBezTo>
                    <a:pt x="4424739" y="3248875"/>
                    <a:pt x="0" y="3248875"/>
                    <a:pt x="0" y="3248875"/>
                  </a:cubicBezTo>
                  <a:lnTo>
                    <a:pt x="0" y="14113"/>
                  </a:lnTo>
                  <a:close/>
                </a:path>
              </a:pathLst>
            </a:custGeom>
            <a:solidFill>
              <a:schemeClr val="accent4"/>
            </a:solidFill>
            <a:ln w="65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R"/>
            </a:p>
          </p:txBody>
        </p:sp>
        <p:sp>
          <p:nvSpPr>
            <p:cNvPr id="141" name="Freeform 140">
              <a:extLst>
                <a:ext uri="{FF2B5EF4-FFF2-40B4-BE49-F238E27FC236}">
                  <a16:creationId xmlns:a16="http://schemas.microsoft.com/office/drawing/2014/main" id="{61076995-DBB8-D848-9897-12C8C3C01DFE}"/>
                </a:ext>
              </a:extLst>
            </p:cNvPr>
            <p:cNvSpPr/>
            <p:nvPr/>
          </p:nvSpPr>
          <p:spPr>
            <a:xfrm>
              <a:off x="16671" y="2893394"/>
              <a:ext cx="5178671" cy="2249447"/>
            </a:xfrm>
            <a:custGeom>
              <a:avLst/>
              <a:gdLst>
                <a:gd name="connsiteX0" fmla="*/ 0 w 5178671"/>
                <a:gd name="connsiteY0" fmla="*/ 13239 h 2249447"/>
                <a:gd name="connsiteX1" fmla="*/ 1482822 w 5178671"/>
                <a:gd name="connsiteY1" fmla="*/ 1563106 h 2249447"/>
                <a:gd name="connsiteX2" fmla="*/ 5178672 w 5178671"/>
                <a:gd name="connsiteY2" fmla="*/ 2249447 h 2249447"/>
                <a:gd name="connsiteX3" fmla="*/ 0 w 5178671"/>
                <a:gd name="connsiteY3" fmla="*/ 2249447 h 2249447"/>
                <a:gd name="connsiteX4" fmla="*/ 0 w 5178671"/>
                <a:gd name="connsiteY4" fmla="*/ 13239 h 2249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78671" h="2249447">
                  <a:moveTo>
                    <a:pt x="0" y="13239"/>
                  </a:moveTo>
                  <a:cubicBezTo>
                    <a:pt x="908146" y="-140892"/>
                    <a:pt x="843561" y="1092152"/>
                    <a:pt x="1482822" y="1563106"/>
                  </a:cubicBezTo>
                  <a:cubicBezTo>
                    <a:pt x="2530023" y="2333758"/>
                    <a:pt x="4341042" y="1021014"/>
                    <a:pt x="5178672" y="2249447"/>
                  </a:cubicBezTo>
                  <a:cubicBezTo>
                    <a:pt x="3643787" y="2249447"/>
                    <a:pt x="0" y="2249447"/>
                    <a:pt x="0" y="2249447"/>
                  </a:cubicBezTo>
                  <a:lnTo>
                    <a:pt x="0" y="13239"/>
                  </a:lnTo>
                  <a:close/>
                </a:path>
              </a:pathLst>
            </a:custGeom>
            <a:solidFill>
              <a:schemeClr val="accent3"/>
            </a:solidFill>
            <a:ln w="65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R"/>
            </a:p>
          </p:txBody>
        </p:sp>
        <p:sp>
          <p:nvSpPr>
            <p:cNvPr id="142" name="Freeform 141">
              <a:extLst>
                <a:ext uri="{FF2B5EF4-FFF2-40B4-BE49-F238E27FC236}">
                  <a16:creationId xmlns:a16="http://schemas.microsoft.com/office/drawing/2014/main" id="{92324513-7435-944C-8D95-77D434702BBE}"/>
                </a:ext>
              </a:extLst>
            </p:cNvPr>
            <p:cNvSpPr/>
            <p:nvPr/>
          </p:nvSpPr>
          <p:spPr>
            <a:xfrm>
              <a:off x="16671" y="2219472"/>
              <a:ext cx="6460488" cy="2923368"/>
            </a:xfrm>
            <a:custGeom>
              <a:avLst/>
              <a:gdLst>
                <a:gd name="connsiteX0" fmla="*/ 0 w 6460488"/>
                <a:gd name="connsiteY0" fmla="*/ 29142 h 2923368"/>
                <a:gd name="connsiteX1" fmla="*/ 2098357 w 6460488"/>
                <a:gd name="connsiteY1" fmla="*/ 1759486 h 2923368"/>
                <a:gd name="connsiteX2" fmla="*/ 4902537 w 6460488"/>
                <a:gd name="connsiteY2" fmla="*/ 1957090 h 2923368"/>
                <a:gd name="connsiteX3" fmla="*/ 6460489 w 6460488"/>
                <a:gd name="connsiteY3" fmla="*/ 2923369 h 29233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460488" h="2923368">
                  <a:moveTo>
                    <a:pt x="0" y="29142"/>
                  </a:moveTo>
                  <a:cubicBezTo>
                    <a:pt x="1122990" y="-223790"/>
                    <a:pt x="1370786" y="1238473"/>
                    <a:pt x="2098357" y="1759486"/>
                  </a:cubicBezTo>
                  <a:cubicBezTo>
                    <a:pt x="2873379" y="2314093"/>
                    <a:pt x="3990437" y="1913617"/>
                    <a:pt x="4902537" y="1957090"/>
                  </a:cubicBezTo>
                  <a:cubicBezTo>
                    <a:pt x="5609678" y="1990682"/>
                    <a:pt x="6215329" y="2485349"/>
                    <a:pt x="6460489" y="2923369"/>
                  </a:cubicBezTo>
                </a:path>
              </a:pathLst>
            </a:custGeom>
            <a:noFill/>
            <a:ln w="658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BR"/>
            </a:p>
          </p:txBody>
        </p:sp>
      </p:grpSp>
      <p:pic>
        <p:nvPicPr>
          <p:cNvPr id="1026" name="Picture 2">
            <a:extLst>
              <a:ext uri="{FF2B5EF4-FFF2-40B4-BE49-F238E27FC236}">
                <a16:creationId xmlns:a16="http://schemas.microsoft.com/office/drawing/2014/main" id="{B07E3A19-771E-9A13-7895-68660B235A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57150"/>
            <a:ext cx="2187222" cy="624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F917CE3-9954-55E7-7811-66CA86800A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dirty="0"/>
              <a:t>Decision Making and Loops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0C80A8-C840-10EE-7BDD-56635F17103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pPr algn="just"/>
            <a:r>
              <a:rPr lang="en-US" dirty="0"/>
              <a:t>A decision making block evaluates a condition before the instructions are executed. Dart supports If, </a:t>
            </a:r>
            <a:r>
              <a:rPr lang="en-US" dirty="0" err="1"/>
              <a:t>If..else</a:t>
            </a:r>
            <a:r>
              <a:rPr lang="en-US" dirty="0"/>
              <a:t> and switch statements.</a:t>
            </a:r>
          </a:p>
          <a:p>
            <a:pPr algn="just"/>
            <a:endParaRPr lang="en-US" dirty="0"/>
          </a:p>
          <a:p>
            <a:pPr algn="just"/>
            <a:r>
              <a:rPr lang="en-US" dirty="0"/>
              <a:t>Loops are used to repeat a block of code until a specific condition is met. Dart supports for, </a:t>
            </a:r>
            <a:r>
              <a:rPr lang="en-US" dirty="0" err="1"/>
              <a:t>for..in</a:t>
            </a:r>
            <a:r>
              <a:rPr lang="en-US" dirty="0"/>
              <a:t> , while and </a:t>
            </a:r>
            <a:r>
              <a:rPr lang="en-US" dirty="0" err="1"/>
              <a:t>do..while</a:t>
            </a:r>
            <a:r>
              <a:rPr lang="en-US" dirty="0"/>
              <a:t> loops.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5480BD-2430-3C94-7600-F1CE097E6B7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endParaRPr lang="nn-NO" dirty="0"/>
          </a:p>
          <a:p>
            <a:pPr marL="0" indent="0">
              <a:buNone/>
            </a:pPr>
            <a:endParaRPr lang="nn-NO" dirty="0"/>
          </a:p>
          <a:p>
            <a:pPr marL="0" indent="0">
              <a:buNone/>
            </a:pPr>
            <a:r>
              <a:rPr lang="nn-NO" dirty="0"/>
              <a:t>void main() {</a:t>
            </a:r>
          </a:p>
          <a:p>
            <a:pPr marL="0" indent="0">
              <a:buNone/>
            </a:pPr>
            <a:r>
              <a:rPr lang="nn-NO" dirty="0"/>
              <a:t>   for( var i = 1 ; i &lt;= 10; i++ ) {</a:t>
            </a:r>
          </a:p>
          <a:p>
            <a:pPr marL="0" indent="0">
              <a:buNone/>
            </a:pPr>
            <a:r>
              <a:rPr lang="nn-NO" dirty="0"/>
              <a:t>      if(i%2==0) {</a:t>
            </a:r>
          </a:p>
          <a:p>
            <a:pPr marL="0" indent="0">
              <a:buNone/>
            </a:pPr>
            <a:r>
              <a:rPr lang="nn-NO" dirty="0"/>
              <a:t>         print(i);</a:t>
            </a:r>
          </a:p>
          <a:p>
            <a:pPr marL="0" indent="0">
              <a:buNone/>
            </a:pPr>
            <a:r>
              <a:rPr lang="nn-NO" dirty="0"/>
              <a:t>      }</a:t>
            </a:r>
          </a:p>
          <a:p>
            <a:pPr marL="0" indent="0">
              <a:buNone/>
            </a:pPr>
            <a:r>
              <a:rPr lang="nn-NO" dirty="0"/>
              <a:t>   }</a:t>
            </a:r>
          </a:p>
          <a:p>
            <a:pPr marL="0" indent="0">
              <a:buNone/>
            </a:pPr>
            <a:r>
              <a:rPr lang="nn-NO" dirty="0"/>
              <a:t>}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33107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8" name="Graphic 4">
            <a:extLst>
              <a:ext uri="{FF2B5EF4-FFF2-40B4-BE49-F238E27FC236}">
                <a16:creationId xmlns:a16="http://schemas.microsoft.com/office/drawing/2014/main" id="{FC1C3865-3E7D-B34E-8B48-C1E53B0EF15E}"/>
              </a:ext>
            </a:extLst>
          </p:cNvPr>
          <p:cNvGrpSpPr/>
          <p:nvPr/>
        </p:nvGrpSpPr>
        <p:grpSpPr>
          <a:xfrm>
            <a:off x="0" y="845313"/>
            <a:ext cx="7222328" cy="4362392"/>
            <a:chOff x="16671" y="1066199"/>
            <a:chExt cx="7222328" cy="4076642"/>
          </a:xfrm>
        </p:grpSpPr>
        <p:sp>
          <p:nvSpPr>
            <p:cNvPr id="139" name="Freeform 138">
              <a:extLst>
                <a:ext uri="{FF2B5EF4-FFF2-40B4-BE49-F238E27FC236}">
                  <a16:creationId xmlns:a16="http://schemas.microsoft.com/office/drawing/2014/main" id="{DF26CCE9-1B25-1245-B8F0-805DD1896BB3}"/>
                </a:ext>
              </a:extLst>
            </p:cNvPr>
            <p:cNvSpPr/>
            <p:nvPr/>
          </p:nvSpPr>
          <p:spPr>
            <a:xfrm>
              <a:off x="16671" y="1066199"/>
              <a:ext cx="6861838" cy="4075982"/>
            </a:xfrm>
            <a:custGeom>
              <a:avLst/>
              <a:gdLst>
                <a:gd name="connsiteX0" fmla="*/ 0 w 6861838"/>
                <a:gd name="connsiteY0" fmla="*/ 90 h 4075982"/>
                <a:gd name="connsiteX1" fmla="*/ 2827246 w 6861838"/>
                <a:gd name="connsiteY1" fmla="*/ 2104563 h 4075982"/>
                <a:gd name="connsiteX2" fmla="*/ 6861839 w 6861838"/>
                <a:gd name="connsiteY2" fmla="*/ 4075983 h 4075982"/>
                <a:gd name="connsiteX3" fmla="*/ 659 w 6861838"/>
                <a:gd name="connsiteY3" fmla="*/ 4075983 h 4075982"/>
                <a:gd name="connsiteX4" fmla="*/ 659 w 6861838"/>
                <a:gd name="connsiteY4" fmla="*/ 90 h 4075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861838" h="4075982">
                  <a:moveTo>
                    <a:pt x="0" y="90"/>
                  </a:moveTo>
                  <a:cubicBezTo>
                    <a:pt x="1337175" y="-13084"/>
                    <a:pt x="1703597" y="1422832"/>
                    <a:pt x="2827246" y="2104563"/>
                  </a:cubicBezTo>
                  <a:cubicBezTo>
                    <a:pt x="3921239" y="2768509"/>
                    <a:pt x="6520460" y="2256059"/>
                    <a:pt x="6861839" y="4075983"/>
                  </a:cubicBezTo>
                  <a:cubicBezTo>
                    <a:pt x="4064249" y="4075983"/>
                    <a:pt x="659" y="4075983"/>
                    <a:pt x="659" y="4075983"/>
                  </a:cubicBezTo>
                  <a:lnTo>
                    <a:pt x="659" y="90"/>
                  </a:lnTo>
                  <a:close/>
                </a:path>
              </a:pathLst>
            </a:custGeom>
            <a:solidFill>
              <a:schemeClr val="accent3"/>
            </a:solidFill>
            <a:ln w="65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R"/>
            </a:p>
          </p:txBody>
        </p:sp>
        <p:sp>
          <p:nvSpPr>
            <p:cNvPr id="140" name="Freeform 139">
              <a:extLst>
                <a:ext uri="{FF2B5EF4-FFF2-40B4-BE49-F238E27FC236}">
                  <a16:creationId xmlns:a16="http://schemas.microsoft.com/office/drawing/2014/main" id="{D2B58BA0-491B-E440-84D6-AC33A1D436C6}"/>
                </a:ext>
              </a:extLst>
            </p:cNvPr>
            <p:cNvSpPr/>
            <p:nvPr/>
          </p:nvSpPr>
          <p:spPr>
            <a:xfrm>
              <a:off x="16671" y="1893307"/>
              <a:ext cx="7222328" cy="3248875"/>
            </a:xfrm>
            <a:custGeom>
              <a:avLst/>
              <a:gdLst>
                <a:gd name="connsiteX0" fmla="*/ 0 w 7222328"/>
                <a:gd name="connsiteY0" fmla="*/ 14113 h 3248875"/>
                <a:gd name="connsiteX1" fmla="*/ 2655239 w 7222328"/>
                <a:gd name="connsiteY1" fmla="*/ 2084993 h 3248875"/>
                <a:gd name="connsiteX2" fmla="*/ 5825841 w 7222328"/>
                <a:gd name="connsiteY2" fmla="*/ 2420919 h 3248875"/>
                <a:gd name="connsiteX3" fmla="*/ 7222329 w 7222328"/>
                <a:gd name="connsiteY3" fmla="*/ 3248875 h 3248875"/>
                <a:gd name="connsiteX4" fmla="*/ 0 w 7222328"/>
                <a:gd name="connsiteY4" fmla="*/ 3248875 h 3248875"/>
                <a:gd name="connsiteX5" fmla="*/ 0 w 7222328"/>
                <a:gd name="connsiteY5" fmla="*/ 14113 h 3248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222328" h="3248875">
                  <a:moveTo>
                    <a:pt x="0" y="14113"/>
                  </a:moveTo>
                  <a:cubicBezTo>
                    <a:pt x="1677895" y="-170317"/>
                    <a:pt x="1841994" y="1503381"/>
                    <a:pt x="2655239" y="2084993"/>
                  </a:cubicBezTo>
                  <a:cubicBezTo>
                    <a:pt x="3521207" y="2704808"/>
                    <a:pt x="4807637" y="2347147"/>
                    <a:pt x="5825841" y="2420919"/>
                  </a:cubicBezTo>
                  <a:cubicBezTo>
                    <a:pt x="6436763" y="2465050"/>
                    <a:pt x="6948172" y="2759478"/>
                    <a:pt x="7222329" y="3248875"/>
                  </a:cubicBezTo>
                  <a:cubicBezTo>
                    <a:pt x="4424739" y="3248875"/>
                    <a:pt x="0" y="3248875"/>
                    <a:pt x="0" y="3248875"/>
                  </a:cubicBezTo>
                  <a:lnTo>
                    <a:pt x="0" y="14113"/>
                  </a:lnTo>
                  <a:close/>
                </a:path>
              </a:pathLst>
            </a:custGeom>
            <a:solidFill>
              <a:schemeClr val="accent4"/>
            </a:solidFill>
            <a:ln w="65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R"/>
            </a:p>
          </p:txBody>
        </p:sp>
        <p:sp>
          <p:nvSpPr>
            <p:cNvPr id="141" name="Freeform 140">
              <a:extLst>
                <a:ext uri="{FF2B5EF4-FFF2-40B4-BE49-F238E27FC236}">
                  <a16:creationId xmlns:a16="http://schemas.microsoft.com/office/drawing/2014/main" id="{61076995-DBB8-D848-9897-12C8C3C01DFE}"/>
                </a:ext>
              </a:extLst>
            </p:cNvPr>
            <p:cNvSpPr/>
            <p:nvPr/>
          </p:nvSpPr>
          <p:spPr>
            <a:xfrm>
              <a:off x="16671" y="2893394"/>
              <a:ext cx="5178671" cy="2249447"/>
            </a:xfrm>
            <a:custGeom>
              <a:avLst/>
              <a:gdLst>
                <a:gd name="connsiteX0" fmla="*/ 0 w 5178671"/>
                <a:gd name="connsiteY0" fmla="*/ 13239 h 2249447"/>
                <a:gd name="connsiteX1" fmla="*/ 1482822 w 5178671"/>
                <a:gd name="connsiteY1" fmla="*/ 1563106 h 2249447"/>
                <a:gd name="connsiteX2" fmla="*/ 5178672 w 5178671"/>
                <a:gd name="connsiteY2" fmla="*/ 2249447 h 2249447"/>
                <a:gd name="connsiteX3" fmla="*/ 0 w 5178671"/>
                <a:gd name="connsiteY3" fmla="*/ 2249447 h 2249447"/>
                <a:gd name="connsiteX4" fmla="*/ 0 w 5178671"/>
                <a:gd name="connsiteY4" fmla="*/ 13239 h 2249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78671" h="2249447">
                  <a:moveTo>
                    <a:pt x="0" y="13239"/>
                  </a:moveTo>
                  <a:cubicBezTo>
                    <a:pt x="908146" y="-140892"/>
                    <a:pt x="843561" y="1092152"/>
                    <a:pt x="1482822" y="1563106"/>
                  </a:cubicBezTo>
                  <a:cubicBezTo>
                    <a:pt x="2530023" y="2333758"/>
                    <a:pt x="4341042" y="1021014"/>
                    <a:pt x="5178672" y="2249447"/>
                  </a:cubicBezTo>
                  <a:cubicBezTo>
                    <a:pt x="3643787" y="2249447"/>
                    <a:pt x="0" y="2249447"/>
                    <a:pt x="0" y="2249447"/>
                  </a:cubicBezTo>
                  <a:lnTo>
                    <a:pt x="0" y="13239"/>
                  </a:lnTo>
                  <a:close/>
                </a:path>
              </a:pathLst>
            </a:custGeom>
            <a:solidFill>
              <a:schemeClr val="accent3"/>
            </a:solidFill>
            <a:ln w="65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R"/>
            </a:p>
          </p:txBody>
        </p:sp>
        <p:sp>
          <p:nvSpPr>
            <p:cNvPr id="142" name="Freeform 141">
              <a:extLst>
                <a:ext uri="{FF2B5EF4-FFF2-40B4-BE49-F238E27FC236}">
                  <a16:creationId xmlns:a16="http://schemas.microsoft.com/office/drawing/2014/main" id="{92324513-7435-944C-8D95-77D434702BBE}"/>
                </a:ext>
              </a:extLst>
            </p:cNvPr>
            <p:cNvSpPr/>
            <p:nvPr/>
          </p:nvSpPr>
          <p:spPr>
            <a:xfrm>
              <a:off x="16671" y="2219472"/>
              <a:ext cx="6460488" cy="2923368"/>
            </a:xfrm>
            <a:custGeom>
              <a:avLst/>
              <a:gdLst>
                <a:gd name="connsiteX0" fmla="*/ 0 w 6460488"/>
                <a:gd name="connsiteY0" fmla="*/ 29142 h 2923368"/>
                <a:gd name="connsiteX1" fmla="*/ 2098357 w 6460488"/>
                <a:gd name="connsiteY1" fmla="*/ 1759486 h 2923368"/>
                <a:gd name="connsiteX2" fmla="*/ 4902537 w 6460488"/>
                <a:gd name="connsiteY2" fmla="*/ 1957090 h 2923368"/>
                <a:gd name="connsiteX3" fmla="*/ 6460489 w 6460488"/>
                <a:gd name="connsiteY3" fmla="*/ 2923369 h 29233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460488" h="2923368">
                  <a:moveTo>
                    <a:pt x="0" y="29142"/>
                  </a:moveTo>
                  <a:cubicBezTo>
                    <a:pt x="1122990" y="-223790"/>
                    <a:pt x="1370786" y="1238473"/>
                    <a:pt x="2098357" y="1759486"/>
                  </a:cubicBezTo>
                  <a:cubicBezTo>
                    <a:pt x="2873379" y="2314093"/>
                    <a:pt x="3990437" y="1913617"/>
                    <a:pt x="4902537" y="1957090"/>
                  </a:cubicBezTo>
                  <a:cubicBezTo>
                    <a:pt x="5609678" y="1990682"/>
                    <a:pt x="6215329" y="2485349"/>
                    <a:pt x="6460489" y="2923369"/>
                  </a:cubicBezTo>
                </a:path>
              </a:pathLst>
            </a:custGeom>
            <a:noFill/>
            <a:ln w="658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BR"/>
            </a:p>
          </p:txBody>
        </p:sp>
      </p:grpSp>
      <p:pic>
        <p:nvPicPr>
          <p:cNvPr id="1026" name="Picture 2">
            <a:extLst>
              <a:ext uri="{FF2B5EF4-FFF2-40B4-BE49-F238E27FC236}">
                <a16:creationId xmlns:a16="http://schemas.microsoft.com/office/drawing/2014/main" id="{B07E3A19-771E-9A13-7895-68660B235A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57150"/>
            <a:ext cx="2187222" cy="624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F917CE3-9954-55E7-7811-66CA86800A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Functions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0C80A8-C840-10EE-7BDD-56635F1710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853819"/>
            <a:ext cx="8229600" cy="4083702"/>
          </a:xfrm>
        </p:spPr>
        <p:txBody>
          <a:bodyPr>
            <a:normAutofit fontScale="85000" lnSpcReduction="20000"/>
          </a:bodyPr>
          <a:lstStyle/>
          <a:p>
            <a:pPr algn="just"/>
            <a:r>
              <a:rPr lang="en-US" dirty="0"/>
              <a:t>A function is a group of statements that together performs a specific task.</a:t>
            </a:r>
          </a:p>
          <a:p>
            <a:pPr algn="just"/>
            <a:endParaRPr lang="en-US" dirty="0"/>
          </a:p>
          <a:p>
            <a:pPr marL="0" indent="0" algn="just">
              <a:buNone/>
            </a:pPr>
            <a:r>
              <a:rPr lang="en-US" dirty="0"/>
              <a:t>void main() {</a:t>
            </a:r>
          </a:p>
          <a:p>
            <a:pPr marL="0" indent="0" algn="just">
              <a:buNone/>
            </a:pPr>
            <a:r>
              <a:rPr lang="en-US" dirty="0"/>
              <a:t>   add(3,4);</a:t>
            </a:r>
          </a:p>
          <a:p>
            <a:pPr marL="0" indent="0" algn="just">
              <a:buNone/>
            </a:pPr>
            <a:r>
              <a:rPr lang="en-US" dirty="0"/>
              <a:t>}</a:t>
            </a:r>
          </a:p>
          <a:p>
            <a:pPr marL="0" indent="0" algn="just">
              <a:buNone/>
            </a:pPr>
            <a:r>
              <a:rPr lang="en-US" dirty="0"/>
              <a:t>void add(int </a:t>
            </a:r>
            <a:r>
              <a:rPr lang="en-US" dirty="0" err="1"/>
              <a:t>a,int</a:t>
            </a:r>
            <a:r>
              <a:rPr lang="en-US" dirty="0"/>
              <a:t> b) {</a:t>
            </a:r>
          </a:p>
          <a:p>
            <a:pPr marL="0" indent="0" algn="just">
              <a:buNone/>
            </a:pPr>
            <a:r>
              <a:rPr lang="en-US" dirty="0"/>
              <a:t>   int c;</a:t>
            </a:r>
          </a:p>
          <a:p>
            <a:pPr marL="0" indent="0" algn="just">
              <a:buNone/>
            </a:pPr>
            <a:r>
              <a:rPr lang="en-US" dirty="0"/>
              <a:t>   c = </a:t>
            </a:r>
            <a:r>
              <a:rPr lang="en-US" dirty="0" err="1"/>
              <a:t>a+b</a:t>
            </a:r>
            <a:r>
              <a:rPr lang="en-US" dirty="0"/>
              <a:t>;</a:t>
            </a:r>
          </a:p>
          <a:p>
            <a:pPr marL="0" indent="0" algn="just">
              <a:buNone/>
            </a:pPr>
            <a:r>
              <a:rPr lang="en-US" dirty="0"/>
              <a:t>   print(c);</a:t>
            </a:r>
          </a:p>
          <a:p>
            <a:pPr marL="0" indent="0" algn="just">
              <a:buNone/>
            </a:pPr>
            <a:r>
              <a:rPr lang="en-US" dirty="0"/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21404238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8" name="Graphic 4">
            <a:extLst>
              <a:ext uri="{FF2B5EF4-FFF2-40B4-BE49-F238E27FC236}">
                <a16:creationId xmlns:a16="http://schemas.microsoft.com/office/drawing/2014/main" id="{FC1C3865-3E7D-B34E-8B48-C1E53B0EF15E}"/>
              </a:ext>
            </a:extLst>
          </p:cNvPr>
          <p:cNvGrpSpPr/>
          <p:nvPr/>
        </p:nvGrpSpPr>
        <p:grpSpPr>
          <a:xfrm>
            <a:off x="0" y="845313"/>
            <a:ext cx="7222328" cy="4362392"/>
            <a:chOff x="16671" y="1066199"/>
            <a:chExt cx="7222328" cy="4076642"/>
          </a:xfrm>
        </p:grpSpPr>
        <p:sp>
          <p:nvSpPr>
            <p:cNvPr id="139" name="Freeform 138">
              <a:extLst>
                <a:ext uri="{FF2B5EF4-FFF2-40B4-BE49-F238E27FC236}">
                  <a16:creationId xmlns:a16="http://schemas.microsoft.com/office/drawing/2014/main" id="{DF26CCE9-1B25-1245-B8F0-805DD1896BB3}"/>
                </a:ext>
              </a:extLst>
            </p:cNvPr>
            <p:cNvSpPr/>
            <p:nvPr/>
          </p:nvSpPr>
          <p:spPr>
            <a:xfrm>
              <a:off x="16671" y="1066199"/>
              <a:ext cx="6861838" cy="4075982"/>
            </a:xfrm>
            <a:custGeom>
              <a:avLst/>
              <a:gdLst>
                <a:gd name="connsiteX0" fmla="*/ 0 w 6861838"/>
                <a:gd name="connsiteY0" fmla="*/ 90 h 4075982"/>
                <a:gd name="connsiteX1" fmla="*/ 2827246 w 6861838"/>
                <a:gd name="connsiteY1" fmla="*/ 2104563 h 4075982"/>
                <a:gd name="connsiteX2" fmla="*/ 6861839 w 6861838"/>
                <a:gd name="connsiteY2" fmla="*/ 4075983 h 4075982"/>
                <a:gd name="connsiteX3" fmla="*/ 659 w 6861838"/>
                <a:gd name="connsiteY3" fmla="*/ 4075983 h 4075982"/>
                <a:gd name="connsiteX4" fmla="*/ 659 w 6861838"/>
                <a:gd name="connsiteY4" fmla="*/ 90 h 4075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861838" h="4075982">
                  <a:moveTo>
                    <a:pt x="0" y="90"/>
                  </a:moveTo>
                  <a:cubicBezTo>
                    <a:pt x="1337175" y="-13084"/>
                    <a:pt x="1703597" y="1422832"/>
                    <a:pt x="2827246" y="2104563"/>
                  </a:cubicBezTo>
                  <a:cubicBezTo>
                    <a:pt x="3921239" y="2768509"/>
                    <a:pt x="6520460" y="2256059"/>
                    <a:pt x="6861839" y="4075983"/>
                  </a:cubicBezTo>
                  <a:cubicBezTo>
                    <a:pt x="4064249" y="4075983"/>
                    <a:pt x="659" y="4075983"/>
                    <a:pt x="659" y="4075983"/>
                  </a:cubicBezTo>
                  <a:lnTo>
                    <a:pt x="659" y="90"/>
                  </a:lnTo>
                  <a:close/>
                </a:path>
              </a:pathLst>
            </a:custGeom>
            <a:solidFill>
              <a:schemeClr val="accent3"/>
            </a:solidFill>
            <a:ln w="65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R"/>
            </a:p>
          </p:txBody>
        </p:sp>
        <p:sp>
          <p:nvSpPr>
            <p:cNvPr id="140" name="Freeform 139">
              <a:extLst>
                <a:ext uri="{FF2B5EF4-FFF2-40B4-BE49-F238E27FC236}">
                  <a16:creationId xmlns:a16="http://schemas.microsoft.com/office/drawing/2014/main" id="{D2B58BA0-491B-E440-84D6-AC33A1D436C6}"/>
                </a:ext>
              </a:extLst>
            </p:cNvPr>
            <p:cNvSpPr/>
            <p:nvPr/>
          </p:nvSpPr>
          <p:spPr>
            <a:xfrm>
              <a:off x="16671" y="1893307"/>
              <a:ext cx="7222328" cy="3248875"/>
            </a:xfrm>
            <a:custGeom>
              <a:avLst/>
              <a:gdLst>
                <a:gd name="connsiteX0" fmla="*/ 0 w 7222328"/>
                <a:gd name="connsiteY0" fmla="*/ 14113 h 3248875"/>
                <a:gd name="connsiteX1" fmla="*/ 2655239 w 7222328"/>
                <a:gd name="connsiteY1" fmla="*/ 2084993 h 3248875"/>
                <a:gd name="connsiteX2" fmla="*/ 5825841 w 7222328"/>
                <a:gd name="connsiteY2" fmla="*/ 2420919 h 3248875"/>
                <a:gd name="connsiteX3" fmla="*/ 7222329 w 7222328"/>
                <a:gd name="connsiteY3" fmla="*/ 3248875 h 3248875"/>
                <a:gd name="connsiteX4" fmla="*/ 0 w 7222328"/>
                <a:gd name="connsiteY4" fmla="*/ 3248875 h 3248875"/>
                <a:gd name="connsiteX5" fmla="*/ 0 w 7222328"/>
                <a:gd name="connsiteY5" fmla="*/ 14113 h 3248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222328" h="3248875">
                  <a:moveTo>
                    <a:pt x="0" y="14113"/>
                  </a:moveTo>
                  <a:cubicBezTo>
                    <a:pt x="1677895" y="-170317"/>
                    <a:pt x="1841994" y="1503381"/>
                    <a:pt x="2655239" y="2084993"/>
                  </a:cubicBezTo>
                  <a:cubicBezTo>
                    <a:pt x="3521207" y="2704808"/>
                    <a:pt x="4807637" y="2347147"/>
                    <a:pt x="5825841" y="2420919"/>
                  </a:cubicBezTo>
                  <a:cubicBezTo>
                    <a:pt x="6436763" y="2465050"/>
                    <a:pt x="6948172" y="2759478"/>
                    <a:pt x="7222329" y="3248875"/>
                  </a:cubicBezTo>
                  <a:cubicBezTo>
                    <a:pt x="4424739" y="3248875"/>
                    <a:pt x="0" y="3248875"/>
                    <a:pt x="0" y="3248875"/>
                  </a:cubicBezTo>
                  <a:lnTo>
                    <a:pt x="0" y="14113"/>
                  </a:lnTo>
                  <a:close/>
                </a:path>
              </a:pathLst>
            </a:custGeom>
            <a:solidFill>
              <a:schemeClr val="accent4"/>
            </a:solidFill>
            <a:ln w="65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R"/>
            </a:p>
          </p:txBody>
        </p:sp>
        <p:sp>
          <p:nvSpPr>
            <p:cNvPr id="141" name="Freeform 140">
              <a:extLst>
                <a:ext uri="{FF2B5EF4-FFF2-40B4-BE49-F238E27FC236}">
                  <a16:creationId xmlns:a16="http://schemas.microsoft.com/office/drawing/2014/main" id="{61076995-DBB8-D848-9897-12C8C3C01DFE}"/>
                </a:ext>
              </a:extLst>
            </p:cNvPr>
            <p:cNvSpPr/>
            <p:nvPr/>
          </p:nvSpPr>
          <p:spPr>
            <a:xfrm>
              <a:off x="16671" y="2893394"/>
              <a:ext cx="5178671" cy="2249447"/>
            </a:xfrm>
            <a:custGeom>
              <a:avLst/>
              <a:gdLst>
                <a:gd name="connsiteX0" fmla="*/ 0 w 5178671"/>
                <a:gd name="connsiteY0" fmla="*/ 13239 h 2249447"/>
                <a:gd name="connsiteX1" fmla="*/ 1482822 w 5178671"/>
                <a:gd name="connsiteY1" fmla="*/ 1563106 h 2249447"/>
                <a:gd name="connsiteX2" fmla="*/ 5178672 w 5178671"/>
                <a:gd name="connsiteY2" fmla="*/ 2249447 h 2249447"/>
                <a:gd name="connsiteX3" fmla="*/ 0 w 5178671"/>
                <a:gd name="connsiteY3" fmla="*/ 2249447 h 2249447"/>
                <a:gd name="connsiteX4" fmla="*/ 0 w 5178671"/>
                <a:gd name="connsiteY4" fmla="*/ 13239 h 2249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78671" h="2249447">
                  <a:moveTo>
                    <a:pt x="0" y="13239"/>
                  </a:moveTo>
                  <a:cubicBezTo>
                    <a:pt x="908146" y="-140892"/>
                    <a:pt x="843561" y="1092152"/>
                    <a:pt x="1482822" y="1563106"/>
                  </a:cubicBezTo>
                  <a:cubicBezTo>
                    <a:pt x="2530023" y="2333758"/>
                    <a:pt x="4341042" y="1021014"/>
                    <a:pt x="5178672" y="2249447"/>
                  </a:cubicBezTo>
                  <a:cubicBezTo>
                    <a:pt x="3643787" y="2249447"/>
                    <a:pt x="0" y="2249447"/>
                    <a:pt x="0" y="2249447"/>
                  </a:cubicBezTo>
                  <a:lnTo>
                    <a:pt x="0" y="13239"/>
                  </a:lnTo>
                  <a:close/>
                </a:path>
              </a:pathLst>
            </a:custGeom>
            <a:solidFill>
              <a:schemeClr val="accent3"/>
            </a:solidFill>
            <a:ln w="65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R"/>
            </a:p>
          </p:txBody>
        </p:sp>
        <p:sp>
          <p:nvSpPr>
            <p:cNvPr id="142" name="Freeform 141">
              <a:extLst>
                <a:ext uri="{FF2B5EF4-FFF2-40B4-BE49-F238E27FC236}">
                  <a16:creationId xmlns:a16="http://schemas.microsoft.com/office/drawing/2014/main" id="{92324513-7435-944C-8D95-77D434702BBE}"/>
                </a:ext>
              </a:extLst>
            </p:cNvPr>
            <p:cNvSpPr/>
            <p:nvPr/>
          </p:nvSpPr>
          <p:spPr>
            <a:xfrm>
              <a:off x="16671" y="2219472"/>
              <a:ext cx="6460488" cy="2923368"/>
            </a:xfrm>
            <a:custGeom>
              <a:avLst/>
              <a:gdLst>
                <a:gd name="connsiteX0" fmla="*/ 0 w 6460488"/>
                <a:gd name="connsiteY0" fmla="*/ 29142 h 2923368"/>
                <a:gd name="connsiteX1" fmla="*/ 2098357 w 6460488"/>
                <a:gd name="connsiteY1" fmla="*/ 1759486 h 2923368"/>
                <a:gd name="connsiteX2" fmla="*/ 4902537 w 6460488"/>
                <a:gd name="connsiteY2" fmla="*/ 1957090 h 2923368"/>
                <a:gd name="connsiteX3" fmla="*/ 6460489 w 6460488"/>
                <a:gd name="connsiteY3" fmla="*/ 2923369 h 29233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460488" h="2923368">
                  <a:moveTo>
                    <a:pt x="0" y="29142"/>
                  </a:moveTo>
                  <a:cubicBezTo>
                    <a:pt x="1122990" y="-223790"/>
                    <a:pt x="1370786" y="1238473"/>
                    <a:pt x="2098357" y="1759486"/>
                  </a:cubicBezTo>
                  <a:cubicBezTo>
                    <a:pt x="2873379" y="2314093"/>
                    <a:pt x="3990437" y="1913617"/>
                    <a:pt x="4902537" y="1957090"/>
                  </a:cubicBezTo>
                  <a:cubicBezTo>
                    <a:pt x="5609678" y="1990682"/>
                    <a:pt x="6215329" y="2485349"/>
                    <a:pt x="6460489" y="2923369"/>
                  </a:cubicBezTo>
                </a:path>
              </a:pathLst>
            </a:custGeom>
            <a:noFill/>
            <a:ln w="658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BR"/>
            </a:p>
          </p:txBody>
        </p:sp>
      </p:grpSp>
      <p:pic>
        <p:nvPicPr>
          <p:cNvPr id="1026" name="Picture 2">
            <a:extLst>
              <a:ext uri="{FF2B5EF4-FFF2-40B4-BE49-F238E27FC236}">
                <a16:creationId xmlns:a16="http://schemas.microsoft.com/office/drawing/2014/main" id="{B07E3A19-771E-9A13-7895-68660B235A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57150"/>
            <a:ext cx="2187222" cy="624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F917CE3-9954-55E7-7811-66CA86800A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dirty="0"/>
              <a:t>Object Oriented Programming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0C80A8-C840-10EE-7BDD-56635F1710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853819"/>
            <a:ext cx="8229600" cy="4083702"/>
          </a:xfrm>
        </p:spPr>
        <p:txBody>
          <a:bodyPr>
            <a:normAutofit/>
          </a:bodyPr>
          <a:lstStyle/>
          <a:p>
            <a:pPr algn="just"/>
            <a:r>
              <a:rPr lang="en-US" dirty="0"/>
              <a:t>Dart is an object-oriented language. It supports object-oriented programming features like classes, interfaces, etc.</a:t>
            </a:r>
          </a:p>
          <a:p>
            <a:pPr marL="0" indent="0">
              <a:buNone/>
            </a:pP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81674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8" name="Graphic 4">
            <a:extLst>
              <a:ext uri="{FF2B5EF4-FFF2-40B4-BE49-F238E27FC236}">
                <a16:creationId xmlns:a16="http://schemas.microsoft.com/office/drawing/2014/main" id="{FC1C3865-3E7D-B34E-8B48-C1E53B0EF15E}"/>
              </a:ext>
            </a:extLst>
          </p:cNvPr>
          <p:cNvGrpSpPr/>
          <p:nvPr/>
        </p:nvGrpSpPr>
        <p:grpSpPr>
          <a:xfrm>
            <a:off x="0" y="845313"/>
            <a:ext cx="7222328" cy="4362392"/>
            <a:chOff x="16671" y="1066199"/>
            <a:chExt cx="7222328" cy="4076642"/>
          </a:xfrm>
        </p:grpSpPr>
        <p:sp>
          <p:nvSpPr>
            <p:cNvPr id="139" name="Freeform 138">
              <a:extLst>
                <a:ext uri="{FF2B5EF4-FFF2-40B4-BE49-F238E27FC236}">
                  <a16:creationId xmlns:a16="http://schemas.microsoft.com/office/drawing/2014/main" id="{DF26CCE9-1B25-1245-B8F0-805DD1896BB3}"/>
                </a:ext>
              </a:extLst>
            </p:cNvPr>
            <p:cNvSpPr/>
            <p:nvPr/>
          </p:nvSpPr>
          <p:spPr>
            <a:xfrm>
              <a:off x="16671" y="1066199"/>
              <a:ext cx="6861838" cy="4075982"/>
            </a:xfrm>
            <a:custGeom>
              <a:avLst/>
              <a:gdLst>
                <a:gd name="connsiteX0" fmla="*/ 0 w 6861838"/>
                <a:gd name="connsiteY0" fmla="*/ 90 h 4075982"/>
                <a:gd name="connsiteX1" fmla="*/ 2827246 w 6861838"/>
                <a:gd name="connsiteY1" fmla="*/ 2104563 h 4075982"/>
                <a:gd name="connsiteX2" fmla="*/ 6861839 w 6861838"/>
                <a:gd name="connsiteY2" fmla="*/ 4075983 h 4075982"/>
                <a:gd name="connsiteX3" fmla="*/ 659 w 6861838"/>
                <a:gd name="connsiteY3" fmla="*/ 4075983 h 4075982"/>
                <a:gd name="connsiteX4" fmla="*/ 659 w 6861838"/>
                <a:gd name="connsiteY4" fmla="*/ 90 h 4075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861838" h="4075982">
                  <a:moveTo>
                    <a:pt x="0" y="90"/>
                  </a:moveTo>
                  <a:cubicBezTo>
                    <a:pt x="1337175" y="-13084"/>
                    <a:pt x="1703597" y="1422832"/>
                    <a:pt x="2827246" y="2104563"/>
                  </a:cubicBezTo>
                  <a:cubicBezTo>
                    <a:pt x="3921239" y="2768509"/>
                    <a:pt x="6520460" y="2256059"/>
                    <a:pt x="6861839" y="4075983"/>
                  </a:cubicBezTo>
                  <a:cubicBezTo>
                    <a:pt x="4064249" y="4075983"/>
                    <a:pt x="659" y="4075983"/>
                    <a:pt x="659" y="4075983"/>
                  </a:cubicBezTo>
                  <a:lnTo>
                    <a:pt x="659" y="90"/>
                  </a:lnTo>
                  <a:close/>
                </a:path>
              </a:pathLst>
            </a:custGeom>
            <a:solidFill>
              <a:schemeClr val="accent3"/>
            </a:solidFill>
            <a:ln w="65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R"/>
            </a:p>
          </p:txBody>
        </p:sp>
        <p:sp>
          <p:nvSpPr>
            <p:cNvPr id="140" name="Freeform 139">
              <a:extLst>
                <a:ext uri="{FF2B5EF4-FFF2-40B4-BE49-F238E27FC236}">
                  <a16:creationId xmlns:a16="http://schemas.microsoft.com/office/drawing/2014/main" id="{D2B58BA0-491B-E440-84D6-AC33A1D436C6}"/>
                </a:ext>
              </a:extLst>
            </p:cNvPr>
            <p:cNvSpPr/>
            <p:nvPr/>
          </p:nvSpPr>
          <p:spPr>
            <a:xfrm>
              <a:off x="16671" y="1893307"/>
              <a:ext cx="7222328" cy="3248875"/>
            </a:xfrm>
            <a:custGeom>
              <a:avLst/>
              <a:gdLst>
                <a:gd name="connsiteX0" fmla="*/ 0 w 7222328"/>
                <a:gd name="connsiteY0" fmla="*/ 14113 h 3248875"/>
                <a:gd name="connsiteX1" fmla="*/ 2655239 w 7222328"/>
                <a:gd name="connsiteY1" fmla="*/ 2084993 h 3248875"/>
                <a:gd name="connsiteX2" fmla="*/ 5825841 w 7222328"/>
                <a:gd name="connsiteY2" fmla="*/ 2420919 h 3248875"/>
                <a:gd name="connsiteX3" fmla="*/ 7222329 w 7222328"/>
                <a:gd name="connsiteY3" fmla="*/ 3248875 h 3248875"/>
                <a:gd name="connsiteX4" fmla="*/ 0 w 7222328"/>
                <a:gd name="connsiteY4" fmla="*/ 3248875 h 3248875"/>
                <a:gd name="connsiteX5" fmla="*/ 0 w 7222328"/>
                <a:gd name="connsiteY5" fmla="*/ 14113 h 3248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222328" h="3248875">
                  <a:moveTo>
                    <a:pt x="0" y="14113"/>
                  </a:moveTo>
                  <a:cubicBezTo>
                    <a:pt x="1677895" y="-170317"/>
                    <a:pt x="1841994" y="1503381"/>
                    <a:pt x="2655239" y="2084993"/>
                  </a:cubicBezTo>
                  <a:cubicBezTo>
                    <a:pt x="3521207" y="2704808"/>
                    <a:pt x="4807637" y="2347147"/>
                    <a:pt x="5825841" y="2420919"/>
                  </a:cubicBezTo>
                  <a:cubicBezTo>
                    <a:pt x="6436763" y="2465050"/>
                    <a:pt x="6948172" y="2759478"/>
                    <a:pt x="7222329" y="3248875"/>
                  </a:cubicBezTo>
                  <a:cubicBezTo>
                    <a:pt x="4424739" y="3248875"/>
                    <a:pt x="0" y="3248875"/>
                    <a:pt x="0" y="3248875"/>
                  </a:cubicBezTo>
                  <a:lnTo>
                    <a:pt x="0" y="14113"/>
                  </a:lnTo>
                  <a:close/>
                </a:path>
              </a:pathLst>
            </a:custGeom>
            <a:solidFill>
              <a:schemeClr val="accent4"/>
            </a:solidFill>
            <a:ln w="65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R"/>
            </a:p>
          </p:txBody>
        </p:sp>
        <p:sp>
          <p:nvSpPr>
            <p:cNvPr id="141" name="Freeform 140">
              <a:extLst>
                <a:ext uri="{FF2B5EF4-FFF2-40B4-BE49-F238E27FC236}">
                  <a16:creationId xmlns:a16="http://schemas.microsoft.com/office/drawing/2014/main" id="{61076995-DBB8-D848-9897-12C8C3C01DFE}"/>
                </a:ext>
              </a:extLst>
            </p:cNvPr>
            <p:cNvSpPr/>
            <p:nvPr/>
          </p:nvSpPr>
          <p:spPr>
            <a:xfrm>
              <a:off x="16671" y="2893394"/>
              <a:ext cx="5178671" cy="2249447"/>
            </a:xfrm>
            <a:custGeom>
              <a:avLst/>
              <a:gdLst>
                <a:gd name="connsiteX0" fmla="*/ 0 w 5178671"/>
                <a:gd name="connsiteY0" fmla="*/ 13239 h 2249447"/>
                <a:gd name="connsiteX1" fmla="*/ 1482822 w 5178671"/>
                <a:gd name="connsiteY1" fmla="*/ 1563106 h 2249447"/>
                <a:gd name="connsiteX2" fmla="*/ 5178672 w 5178671"/>
                <a:gd name="connsiteY2" fmla="*/ 2249447 h 2249447"/>
                <a:gd name="connsiteX3" fmla="*/ 0 w 5178671"/>
                <a:gd name="connsiteY3" fmla="*/ 2249447 h 2249447"/>
                <a:gd name="connsiteX4" fmla="*/ 0 w 5178671"/>
                <a:gd name="connsiteY4" fmla="*/ 13239 h 2249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78671" h="2249447">
                  <a:moveTo>
                    <a:pt x="0" y="13239"/>
                  </a:moveTo>
                  <a:cubicBezTo>
                    <a:pt x="908146" y="-140892"/>
                    <a:pt x="843561" y="1092152"/>
                    <a:pt x="1482822" y="1563106"/>
                  </a:cubicBezTo>
                  <a:cubicBezTo>
                    <a:pt x="2530023" y="2333758"/>
                    <a:pt x="4341042" y="1021014"/>
                    <a:pt x="5178672" y="2249447"/>
                  </a:cubicBezTo>
                  <a:cubicBezTo>
                    <a:pt x="3643787" y="2249447"/>
                    <a:pt x="0" y="2249447"/>
                    <a:pt x="0" y="2249447"/>
                  </a:cubicBezTo>
                  <a:lnTo>
                    <a:pt x="0" y="13239"/>
                  </a:lnTo>
                  <a:close/>
                </a:path>
              </a:pathLst>
            </a:custGeom>
            <a:solidFill>
              <a:schemeClr val="accent3"/>
            </a:solidFill>
            <a:ln w="65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R" dirty="0"/>
            </a:p>
          </p:txBody>
        </p:sp>
        <p:sp>
          <p:nvSpPr>
            <p:cNvPr id="142" name="Freeform 141">
              <a:extLst>
                <a:ext uri="{FF2B5EF4-FFF2-40B4-BE49-F238E27FC236}">
                  <a16:creationId xmlns:a16="http://schemas.microsoft.com/office/drawing/2014/main" id="{92324513-7435-944C-8D95-77D434702BBE}"/>
                </a:ext>
              </a:extLst>
            </p:cNvPr>
            <p:cNvSpPr/>
            <p:nvPr/>
          </p:nvSpPr>
          <p:spPr>
            <a:xfrm>
              <a:off x="16671" y="2219472"/>
              <a:ext cx="6460488" cy="2923368"/>
            </a:xfrm>
            <a:custGeom>
              <a:avLst/>
              <a:gdLst>
                <a:gd name="connsiteX0" fmla="*/ 0 w 6460488"/>
                <a:gd name="connsiteY0" fmla="*/ 29142 h 2923368"/>
                <a:gd name="connsiteX1" fmla="*/ 2098357 w 6460488"/>
                <a:gd name="connsiteY1" fmla="*/ 1759486 h 2923368"/>
                <a:gd name="connsiteX2" fmla="*/ 4902537 w 6460488"/>
                <a:gd name="connsiteY2" fmla="*/ 1957090 h 2923368"/>
                <a:gd name="connsiteX3" fmla="*/ 6460489 w 6460488"/>
                <a:gd name="connsiteY3" fmla="*/ 2923369 h 29233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460488" h="2923368">
                  <a:moveTo>
                    <a:pt x="0" y="29142"/>
                  </a:moveTo>
                  <a:cubicBezTo>
                    <a:pt x="1122990" y="-223790"/>
                    <a:pt x="1370786" y="1238473"/>
                    <a:pt x="2098357" y="1759486"/>
                  </a:cubicBezTo>
                  <a:cubicBezTo>
                    <a:pt x="2873379" y="2314093"/>
                    <a:pt x="3990437" y="1913617"/>
                    <a:pt x="4902537" y="1957090"/>
                  </a:cubicBezTo>
                  <a:cubicBezTo>
                    <a:pt x="5609678" y="1990682"/>
                    <a:pt x="6215329" y="2485349"/>
                    <a:pt x="6460489" y="2923369"/>
                  </a:cubicBezTo>
                </a:path>
              </a:pathLst>
            </a:custGeom>
            <a:noFill/>
            <a:ln w="658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BR"/>
            </a:p>
          </p:txBody>
        </p:sp>
      </p:grpSp>
      <p:pic>
        <p:nvPicPr>
          <p:cNvPr id="1026" name="Picture 2">
            <a:extLst>
              <a:ext uri="{FF2B5EF4-FFF2-40B4-BE49-F238E27FC236}">
                <a16:creationId xmlns:a16="http://schemas.microsoft.com/office/drawing/2014/main" id="{B07E3A19-771E-9A13-7895-68660B235A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57150"/>
            <a:ext cx="2187222" cy="624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F917CE3-9954-55E7-7811-66CA86800A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dirty="0"/>
              <a:t>Object Oriented Programming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0C80A8-C840-10EE-7BDD-56635F1710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853818"/>
            <a:ext cx="8229600" cy="4232531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en-US" sz="1200" dirty="0"/>
              <a:t>class Employee {</a:t>
            </a:r>
          </a:p>
          <a:p>
            <a:pPr marL="0" indent="0" algn="just">
              <a:buNone/>
            </a:pPr>
            <a:r>
              <a:rPr lang="en-US" sz="1200" dirty="0"/>
              <a:t>   String name;</a:t>
            </a:r>
          </a:p>
          <a:p>
            <a:pPr marL="0" indent="0" algn="just">
              <a:buNone/>
            </a:pPr>
            <a:r>
              <a:rPr lang="en-US" sz="1200" dirty="0"/>
              <a:t>   </a:t>
            </a:r>
          </a:p>
          <a:p>
            <a:pPr marL="0" indent="0" algn="just">
              <a:buNone/>
            </a:pPr>
            <a:r>
              <a:rPr lang="en-US" sz="1200" dirty="0"/>
              <a:t>   //getter method</a:t>
            </a:r>
          </a:p>
          <a:p>
            <a:pPr marL="0" indent="0" algn="just">
              <a:buNone/>
            </a:pPr>
            <a:r>
              <a:rPr lang="en-US" sz="1200" dirty="0"/>
              <a:t>   String get </a:t>
            </a:r>
            <a:r>
              <a:rPr lang="en-US" sz="1200" dirty="0" err="1"/>
              <a:t>emp_name</a:t>
            </a:r>
            <a:r>
              <a:rPr lang="en-US" sz="1200" dirty="0"/>
              <a:t> {</a:t>
            </a:r>
          </a:p>
          <a:p>
            <a:pPr marL="0" indent="0" algn="just">
              <a:buNone/>
            </a:pPr>
            <a:r>
              <a:rPr lang="en-US" sz="1200" dirty="0"/>
              <a:t>      return name;</a:t>
            </a:r>
          </a:p>
          <a:p>
            <a:pPr marL="0" indent="0" algn="just">
              <a:buNone/>
            </a:pPr>
            <a:r>
              <a:rPr lang="en-US" sz="1200" dirty="0"/>
              <a:t>   }</a:t>
            </a:r>
          </a:p>
          <a:p>
            <a:pPr marL="0" indent="0" algn="just">
              <a:buNone/>
            </a:pPr>
            <a:r>
              <a:rPr lang="en-US" sz="1200" dirty="0"/>
              <a:t>   //setter method</a:t>
            </a:r>
          </a:p>
          <a:p>
            <a:pPr marL="0" indent="0" algn="just">
              <a:buNone/>
            </a:pPr>
            <a:r>
              <a:rPr lang="en-US" sz="1200" dirty="0"/>
              <a:t>   void set </a:t>
            </a:r>
            <a:r>
              <a:rPr lang="en-US" sz="1200" dirty="0" err="1"/>
              <a:t>emp_name</a:t>
            </a:r>
            <a:r>
              <a:rPr lang="en-US" sz="1200" dirty="0"/>
              <a:t>(String name) {</a:t>
            </a:r>
          </a:p>
          <a:p>
            <a:pPr marL="0" indent="0" algn="just">
              <a:buNone/>
            </a:pPr>
            <a:r>
              <a:rPr lang="en-US" sz="1200" dirty="0"/>
              <a:t>      this.name = name;</a:t>
            </a:r>
          </a:p>
          <a:p>
            <a:pPr marL="0" indent="0" algn="just">
              <a:buNone/>
            </a:pPr>
            <a:r>
              <a:rPr lang="en-US" sz="1200" dirty="0"/>
              <a:t>   }</a:t>
            </a:r>
          </a:p>
          <a:p>
            <a:pPr marL="0" indent="0" algn="just">
              <a:buNone/>
            </a:pPr>
            <a:r>
              <a:rPr lang="en-US" sz="1200" dirty="0"/>
              <a:t>   //function definition</a:t>
            </a:r>
          </a:p>
          <a:p>
            <a:pPr marL="0" indent="0" algn="just">
              <a:buNone/>
            </a:pPr>
            <a:r>
              <a:rPr lang="en-US" sz="1200" dirty="0"/>
              <a:t>   void result() {</a:t>
            </a:r>
          </a:p>
          <a:p>
            <a:pPr marL="0" indent="0" algn="just">
              <a:buNone/>
            </a:pPr>
            <a:r>
              <a:rPr lang="en-US" sz="1200" dirty="0"/>
              <a:t>      print(name);</a:t>
            </a:r>
          </a:p>
          <a:p>
            <a:pPr marL="0" indent="0" algn="just">
              <a:buNone/>
            </a:pPr>
            <a:r>
              <a:rPr lang="en-US" sz="1200" dirty="0"/>
              <a:t>   }</a:t>
            </a:r>
          </a:p>
          <a:p>
            <a:pPr marL="0" indent="0" algn="just">
              <a:buNone/>
            </a:pPr>
            <a:r>
              <a:rPr lang="en-US" sz="1200" dirty="0"/>
              <a:t>}</a:t>
            </a:r>
          </a:p>
          <a:p>
            <a:pPr marL="0" indent="0" algn="just">
              <a:buNone/>
            </a:pPr>
            <a:r>
              <a:rPr lang="en-US" sz="1200" dirty="0"/>
              <a:t>void main() {</a:t>
            </a:r>
          </a:p>
          <a:p>
            <a:pPr marL="0" indent="0" algn="just">
              <a:buNone/>
            </a:pPr>
            <a:r>
              <a:rPr lang="en-US" sz="1200" dirty="0"/>
              <a:t>   //object creation</a:t>
            </a:r>
          </a:p>
          <a:p>
            <a:pPr marL="0" indent="0" algn="just">
              <a:buNone/>
            </a:pPr>
            <a:r>
              <a:rPr lang="en-US" sz="1200" dirty="0"/>
              <a:t>   Employee emp = new Employee();</a:t>
            </a:r>
          </a:p>
          <a:p>
            <a:pPr marL="0" indent="0" algn="just">
              <a:buNone/>
            </a:pPr>
            <a:r>
              <a:rPr lang="en-US" sz="1200" dirty="0"/>
              <a:t>   emp.name = "employee1";</a:t>
            </a:r>
          </a:p>
          <a:p>
            <a:pPr marL="0" indent="0" algn="just">
              <a:buNone/>
            </a:pPr>
            <a:r>
              <a:rPr lang="en-US" sz="1200" dirty="0"/>
              <a:t>   </a:t>
            </a:r>
            <a:r>
              <a:rPr lang="en-US" sz="1200" dirty="0" err="1"/>
              <a:t>emp.result</a:t>
            </a:r>
            <a:r>
              <a:rPr lang="en-US" sz="1200" dirty="0"/>
              <a:t>(); //function call</a:t>
            </a:r>
          </a:p>
          <a:p>
            <a:pPr marL="0" indent="0" algn="just">
              <a:buNone/>
            </a:pPr>
            <a:r>
              <a:rPr lang="en-US" sz="1200" dirty="0"/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21847550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Animation Thank You GIF by MillMotion - Find &amp; Share on GIPHY">
            <a:extLst>
              <a:ext uri="{FF2B5EF4-FFF2-40B4-BE49-F238E27FC236}">
                <a16:creationId xmlns:a16="http://schemas.microsoft.com/office/drawing/2014/main" id="{78C1295E-4045-CB79-70C0-E3D30272DB9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67" t="17351" r="23333" b="13333"/>
          <a:stretch/>
        </p:blipFill>
        <p:spPr bwMode="auto">
          <a:xfrm>
            <a:off x="5791200" y="1566498"/>
            <a:ext cx="2514600" cy="2376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8" name="Graphic 4">
            <a:extLst>
              <a:ext uri="{FF2B5EF4-FFF2-40B4-BE49-F238E27FC236}">
                <a16:creationId xmlns:a16="http://schemas.microsoft.com/office/drawing/2014/main" id="{FC1C3865-3E7D-B34E-8B48-C1E53B0EF15E}"/>
              </a:ext>
            </a:extLst>
          </p:cNvPr>
          <p:cNvGrpSpPr/>
          <p:nvPr/>
        </p:nvGrpSpPr>
        <p:grpSpPr>
          <a:xfrm>
            <a:off x="0" y="847051"/>
            <a:ext cx="7222328" cy="4362392"/>
            <a:chOff x="16671" y="1066199"/>
            <a:chExt cx="7222328" cy="4076642"/>
          </a:xfrm>
        </p:grpSpPr>
        <p:sp>
          <p:nvSpPr>
            <p:cNvPr id="139" name="Freeform 138">
              <a:extLst>
                <a:ext uri="{FF2B5EF4-FFF2-40B4-BE49-F238E27FC236}">
                  <a16:creationId xmlns:a16="http://schemas.microsoft.com/office/drawing/2014/main" id="{DF26CCE9-1B25-1245-B8F0-805DD1896BB3}"/>
                </a:ext>
              </a:extLst>
            </p:cNvPr>
            <p:cNvSpPr/>
            <p:nvPr/>
          </p:nvSpPr>
          <p:spPr>
            <a:xfrm>
              <a:off x="16671" y="1066199"/>
              <a:ext cx="6861838" cy="4075982"/>
            </a:xfrm>
            <a:custGeom>
              <a:avLst/>
              <a:gdLst>
                <a:gd name="connsiteX0" fmla="*/ 0 w 6861838"/>
                <a:gd name="connsiteY0" fmla="*/ 90 h 4075982"/>
                <a:gd name="connsiteX1" fmla="*/ 2827246 w 6861838"/>
                <a:gd name="connsiteY1" fmla="*/ 2104563 h 4075982"/>
                <a:gd name="connsiteX2" fmla="*/ 6861839 w 6861838"/>
                <a:gd name="connsiteY2" fmla="*/ 4075983 h 4075982"/>
                <a:gd name="connsiteX3" fmla="*/ 659 w 6861838"/>
                <a:gd name="connsiteY3" fmla="*/ 4075983 h 4075982"/>
                <a:gd name="connsiteX4" fmla="*/ 659 w 6861838"/>
                <a:gd name="connsiteY4" fmla="*/ 90 h 4075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861838" h="4075982">
                  <a:moveTo>
                    <a:pt x="0" y="90"/>
                  </a:moveTo>
                  <a:cubicBezTo>
                    <a:pt x="1337175" y="-13084"/>
                    <a:pt x="1703597" y="1422832"/>
                    <a:pt x="2827246" y="2104563"/>
                  </a:cubicBezTo>
                  <a:cubicBezTo>
                    <a:pt x="3921239" y="2768509"/>
                    <a:pt x="6520460" y="2256059"/>
                    <a:pt x="6861839" y="4075983"/>
                  </a:cubicBezTo>
                  <a:cubicBezTo>
                    <a:pt x="4064249" y="4075983"/>
                    <a:pt x="659" y="4075983"/>
                    <a:pt x="659" y="4075983"/>
                  </a:cubicBezTo>
                  <a:lnTo>
                    <a:pt x="659" y="90"/>
                  </a:lnTo>
                  <a:close/>
                </a:path>
              </a:pathLst>
            </a:custGeom>
            <a:solidFill>
              <a:schemeClr val="accent3"/>
            </a:solidFill>
            <a:ln w="65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R" sz="2400"/>
            </a:p>
          </p:txBody>
        </p:sp>
        <p:sp>
          <p:nvSpPr>
            <p:cNvPr id="140" name="Freeform 139">
              <a:extLst>
                <a:ext uri="{FF2B5EF4-FFF2-40B4-BE49-F238E27FC236}">
                  <a16:creationId xmlns:a16="http://schemas.microsoft.com/office/drawing/2014/main" id="{D2B58BA0-491B-E440-84D6-AC33A1D436C6}"/>
                </a:ext>
              </a:extLst>
            </p:cNvPr>
            <p:cNvSpPr/>
            <p:nvPr/>
          </p:nvSpPr>
          <p:spPr>
            <a:xfrm>
              <a:off x="16671" y="1893307"/>
              <a:ext cx="7222328" cy="3248875"/>
            </a:xfrm>
            <a:custGeom>
              <a:avLst/>
              <a:gdLst>
                <a:gd name="connsiteX0" fmla="*/ 0 w 7222328"/>
                <a:gd name="connsiteY0" fmla="*/ 14113 h 3248875"/>
                <a:gd name="connsiteX1" fmla="*/ 2655239 w 7222328"/>
                <a:gd name="connsiteY1" fmla="*/ 2084993 h 3248875"/>
                <a:gd name="connsiteX2" fmla="*/ 5825841 w 7222328"/>
                <a:gd name="connsiteY2" fmla="*/ 2420919 h 3248875"/>
                <a:gd name="connsiteX3" fmla="*/ 7222329 w 7222328"/>
                <a:gd name="connsiteY3" fmla="*/ 3248875 h 3248875"/>
                <a:gd name="connsiteX4" fmla="*/ 0 w 7222328"/>
                <a:gd name="connsiteY4" fmla="*/ 3248875 h 3248875"/>
                <a:gd name="connsiteX5" fmla="*/ 0 w 7222328"/>
                <a:gd name="connsiteY5" fmla="*/ 14113 h 3248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222328" h="3248875">
                  <a:moveTo>
                    <a:pt x="0" y="14113"/>
                  </a:moveTo>
                  <a:cubicBezTo>
                    <a:pt x="1677895" y="-170317"/>
                    <a:pt x="1841994" y="1503381"/>
                    <a:pt x="2655239" y="2084993"/>
                  </a:cubicBezTo>
                  <a:cubicBezTo>
                    <a:pt x="3521207" y="2704808"/>
                    <a:pt x="4807637" y="2347147"/>
                    <a:pt x="5825841" y="2420919"/>
                  </a:cubicBezTo>
                  <a:cubicBezTo>
                    <a:pt x="6436763" y="2465050"/>
                    <a:pt x="6948172" y="2759478"/>
                    <a:pt x="7222329" y="3248875"/>
                  </a:cubicBezTo>
                  <a:cubicBezTo>
                    <a:pt x="4424739" y="3248875"/>
                    <a:pt x="0" y="3248875"/>
                    <a:pt x="0" y="3248875"/>
                  </a:cubicBezTo>
                  <a:lnTo>
                    <a:pt x="0" y="14113"/>
                  </a:lnTo>
                  <a:close/>
                </a:path>
              </a:pathLst>
            </a:custGeom>
            <a:solidFill>
              <a:schemeClr val="accent4"/>
            </a:solidFill>
            <a:ln w="65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R" sz="2400"/>
            </a:p>
          </p:txBody>
        </p:sp>
        <p:sp>
          <p:nvSpPr>
            <p:cNvPr id="141" name="Freeform 140">
              <a:extLst>
                <a:ext uri="{FF2B5EF4-FFF2-40B4-BE49-F238E27FC236}">
                  <a16:creationId xmlns:a16="http://schemas.microsoft.com/office/drawing/2014/main" id="{61076995-DBB8-D848-9897-12C8C3C01DFE}"/>
                </a:ext>
              </a:extLst>
            </p:cNvPr>
            <p:cNvSpPr/>
            <p:nvPr/>
          </p:nvSpPr>
          <p:spPr>
            <a:xfrm>
              <a:off x="16671" y="2893394"/>
              <a:ext cx="5178671" cy="2249447"/>
            </a:xfrm>
            <a:custGeom>
              <a:avLst/>
              <a:gdLst>
                <a:gd name="connsiteX0" fmla="*/ 0 w 5178671"/>
                <a:gd name="connsiteY0" fmla="*/ 13239 h 2249447"/>
                <a:gd name="connsiteX1" fmla="*/ 1482822 w 5178671"/>
                <a:gd name="connsiteY1" fmla="*/ 1563106 h 2249447"/>
                <a:gd name="connsiteX2" fmla="*/ 5178672 w 5178671"/>
                <a:gd name="connsiteY2" fmla="*/ 2249447 h 2249447"/>
                <a:gd name="connsiteX3" fmla="*/ 0 w 5178671"/>
                <a:gd name="connsiteY3" fmla="*/ 2249447 h 2249447"/>
                <a:gd name="connsiteX4" fmla="*/ 0 w 5178671"/>
                <a:gd name="connsiteY4" fmla="*/ 13239 h 2249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78671" h="2249447">
                  <a:moveTo>
                    <a:pt x="0" y="13239"/>
                  </a:moveTo>
                  <a:cubicBezTo>
                    <a:pt x="908146" y="-140892"/>
                    <a:pt x="843561" y="1092152"/>
                    <a:pt x="1482822" y="1563106"/>
                  </a:cubicBezTo>
                  <a:cubicBezTo>
                    <a:pt x="2530023" y="2333758"/>
                    <a:pt x="4341042" y="1021014"/>
                    <a:pt x="5178672" y="2249447"/>
                  </a:cubicBezTo>
                  <a:cubicBezTo>
                    <a:pt x="3643787" y="2249447"/>
                    <a:pt x="0" y="2249447"/>
                    <a:pt x="0" y="2249447"/>
                  </a:cubicBezTo>
                  <a:lnTo>
                    <a:pt x="0" y="13239"/>
                  </a:lnTo>
                  <a:close/>
                </a:path>
              </a:pathLst>
            </a:custGeom>
            <a:solidFill>
              <a:schemeClr val="accent3"/>
            </a:solidFill>
            <a:ln w="65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R" sz="2400"/>
            </a:p>
          </p:txBody>
        </p:sp>
        <p:sp>
          <p:nvSpPr>
            <p:cNvPr id="142" name="Freeform 141">
              <a:extLst>
                <a:ext uri="{FF2B5EF4-FFF2-40B4-BE49-F238E27FC236}">
                  <a16:creationId xmlns:a16="http://schemas.microsoft.com/office/drawing/2014/main" id="{92324513-7435-944C-8D95-77D434702BBE}"/>
                </a:ext>
              </a:extLst>
            </p:cNvPr>
            <p:cNvSpPr/>
            <p:nvPr/>
          </p:nvSpPr>
          <p:spPr>
            <a:xfrm>
              <a:off x="16671" y="2219472"/>
              <a:ext cx="6460488" cy="2923368"/>
            </a:xfrm>
            <a:custGeom>
              <a:avLst/>
              <a:gdLst>
                <a:gd name="connsiteX0" fmla="*/ 0 w 6460488"/>
                <a:gd name="connsiteY0" fmla="*/ 29142 h 2923368"/>
                <a:gd name="connsiteX1" fmla="*/ 2098357 w 6460488"/>
                <a:gd name="connsiteY1" fmla="*/ 1759486 h 2923368"/>
                <a:gd name="connsiteX2" fmla="*/ 4902537 w 6460488"/>
                <a:gd name="connsiteY2" fmla="*/ 1957090 h 2923368"/>
                <a:gd name="connsiteX3" fmla="*/ 6460489 w 6460488"/>
                <a:gd name="connsiteY3" fmla="*/ 2923369 h 29233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460488" h="2923368">
                  <a:moveTo>
                    <a:pt x="0" y="29142"/>
                  </a:moveTo>
                  <a:cubicBezTo>
                    <a:pt x="1122990" y="-223790"/>
                    <a:pt x="1370786" y="1238473"/>
                    <a:pt x="2098357" y="1759486"/>
                  </a:cubicBezTo>
                  <a:cubicBezTo>
                    <a:pt x="2873379" y="2314093"/>
                    <a:pt x="3990437" y="1913617"/>
                    <a:pt x="4902537" y="1957090"/>
                  </a:cubicBezTo>
                  <a:cubicBezTo>
                    <a:pt x="5609678" y="1990682"/>
                    <a:pt x="6215329" y="2485349"/>
                    <a:pt x="6460489" y="2923369"/>
                  </a:cubicBezTo>
                </a:path>
              </a:pathLst>
            </a:custGeom>
            <a:noFill/>
            <a:ln w="658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BR" sz="2400"/>
            </a:p>
          </p:txBody>
        </p:sp>
      </p:grpSp>
      <p:pic>
        <p:nvPicPr>
          <p:cNvPr id="1026" name="Picture 2">
            <a:extLst>
              <a:ext uri="{FF2B5EF4-FFF2-40B4-BE49-F238E27FC236}">
                <a16:creationId xmlns:a16="http://schemas.microsoft.com/office/drawing/2014/main" id="{B07E3A19-771E-9A13-7895-68660B235A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57150"/>
            <a:ext cx="2187222" cy="624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86594735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Blue">
      <a:dk1>
        <a:srgbClr val="000000"/>
      </a:dk1>
      <a:lt1>
        <a:srgbClr val="FFFFFF"/>
      </a:lt1>
      <a:dk2>
        <a:srgbClr val="44546A"/>
      </a:dk2>
      <a:lt2>
        <a:srgbClr val="F5F3F9"/>
      </a:lt2>
      <a:accent1>
        <a:srgbClr val="009DFF"/>
      </a:accent1>
      <a:accent2>
        <a:srgbClr val="0052A9"/>
      </a:accent2>
      <a:accent3>
        <a:srgbClr val="E3EBF4"/>
      </a:accent3>
      <a:accent4>
        <a:srgbClr val="C9D9E7"/>
      </a:accent4>
      <a:accent5>
        <a:srgbClr val="00233C"/>
      </a:accent5>
      <a:accent6>
        <a:srgbClr val="61BCB3"/>
      </a:accent6>
      <a:hlink>
        <a:srgbClr val="DF538A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Office Theme">
  <a:themeElements>
    <a:clrScheme name="Blue">
      <a:dk1>
        <a:srgbClr val="000000"/>
      </a:dk1>
      <a:lt1>
        <a:srgbClr val="FFFFFF"/>
      </a:lt1>
      <a:dk2>
        <a:srgbClr val="44546A"/>
      </a:dk2>
      <a:lt2>
        <a:srgbClr val="F5F3F9"/>
      </a:lt2>
      <a:accent1>
        <a:srgbClr val="009DFF"/>
      </a:accent1>
      <a:accent2>
        <a:srgbClr val="0052A9"/>
      </a:accent2>
      <a:accent3>
        <a:srgbClr val="E3EBF4"/>
      </a:accent3>
      <a:accent4>
        <a:srgbClr val="C9D9E7"/>
      </a:accent4>
      <a:accent5>
        <a:srgbClr val="00233C"/>
      </a:accent5>
      <a:accent6>
        <a:srgbClr val="61BCB3"/>
      </a:accent6>
      <a:hlink>
        <a:srgbClr val="DF538A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575</Words>
  <Application>Microsoft Office PowerPoint</Application>
  <PresentationFormat>On-screen Show (16:9)</PresentationFormat>
  <Paragraphs>102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Calibri</vt:lpstr>
      <vt:lpstr>Nunito</vt:lpstr>
      <vt:lpstr>1_Office Theme</vt:lpstr>
      <vt:lpstr>2_Office Theme</vt:lpstr>
      <vt:lpstr>PowerPoint Presentation</vt:lpstr>
      <vt:lpstr>Introduction</vt:lpstr>
      <vt:lpstr>Simple Dart program</vt:lpstr>
      <vt:lpstr>Variables and Data types</vt:lpstr>
      <vt:lpstr>Constants</vt:lpstr>
      <vt:lpstr>Data types</vt:lpstr>
      <vt:lpstr>Lists</vt:lpstr>
      <vt:lpstr>Decision Making and Loops</vt:lpstr>
      <vt:lpstr>Functions</vt:lpstr>
      <vt:lpstr>Object Oriented Programming</vt:lpstr>
      <vt:lpstr>Object Oriented Programming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2013-12-06T17:56:44Z</dcterms:created>
  <dcterms:modified xsi:type="dcterms:W3CDTF">2023-07-27T20:33:28Z</dcterms:modified>
</cp:coreProperties>
</file>