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  <p:sldMasterId id="2147483693" r:id="rId2"/>
  </p:sldMasterIdLst>
  <p:notesMasterIdLst>
    <p:notesMasterId r:id="rId11"/>
  </p:notesMasterIdLst>
  <p:handoutMasterIdLst>
    <p:handoutMasterId r:id="rId12"/>
  </p:handoutMasterIdLst>
  <p:sldIdLst>
    <p:sldId id="336" r:id="rId3"/>
    <p:sldId id="338" r:id="rId4"/>
    <p:sldId id="349" r:id="rId5"/>
    <p:sldId id="350" r:id="rId6"/>
    <p:sldId id="351" r:id="rId7"/>
    <p:sldId id="352" r:id="rId8"/>
    <p:sldId id="353" r:id="rId9"/>
    <p:sldId id="348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410"/>
    <a:srgbClr val="00D040"/>
    <a:srgbClr val="A3A3A3"/>
    <a:srgbClr val="FCB040"/>
    <a:srgbClr val="037CCF"/>
    <a:srgbClr val="F5C247"/>
    <a:srgbClr val="B5D301"/>
    <a:srgbClr val="022A40"/>
    <a:srgbClr val="3AB54A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5"/>
    <p:restoredTop sz="94508"/>
  </p:normalViewPr>
  <p:slideViewPr>
    <p:cSldViewPr>
      <p:cViewPr varScale="1">
        <p:scale>
          <a:sx n="85" d="100"/>
          <a:sy n="85" d="100"/>
        </p:scale>
        <p:origin x="774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2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5" indent="0">
              <a:buNone/>
              <a:defRPr sz="2000"/>
            </a:lvl6pPr>
            <a:lvl7pPr marL="2743086" indent="0">
              <a:buNone/>
              <a:defRPr sz="2000"/>
            </a:lvl7pPr>
            <a:lvl8pPr marL="3200266" indent="0">
              <a:buNone/>
              <a:defRPr sz="2000"/>
            </a:lvl8pPr>
            <a:lvl9pPr marL="365744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37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59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44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46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7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48">
            <a:extLst>
              <a:ext uri="{FF2B5EF4-FFF2-40B4-BE49-F238E27FC236}">
                <a16:creationId xmlns:a16="http://schemas.microsoft.com/office/drawing/2014/main" id="{C755CB8E-7F53-C941-BA28-086A115040D6}"/>
              </a:ext>
            </a:extLst>
          </p:cNvPr>
          <p:cNvGrpSpPr/>
          <p:nvPr userDrawn="1"/>
        </p:nvGrpSpPr>
        <p:grpSpPr>
          <a:xfrm>
            <a:off x="-69646" y="-40467"/>
            <a:ext cx="9269063" cy="5235922"/>
            <a:chOff x="465059" y="62463"/>
            <a:chExt cx="9105450" cy="51435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69058B0-29F4-4647-9D82-09D5A2AE1B6C}"/>
                </a:ext>
              </a:extLst>
            </p:cNvPr>
            <p:cNvSpPr/>
            <p:nvPr/>
          </p:nvSpPr>
          <p:spPr>
            <a:xfrm>
              <a:off x="465059" y="2678767"/>
              <a:ext cx="5617707" cy="2526534"/>
            </a:xfrm>
            <a:custGeom>
              <a:avLst/>
              <a:gdLst>
                <a:gd name="connsiteX0" fmla="*/ 0 w 5617707"/>
                <a:gd name="connsiteY0" fmla="*/ 10980 h 2526534"/>
                <a:gd name="connsiteX1" fmla="*/ 2065120 w 5617707"/>
                <a:gd name="connsiteY1" fmla="*/ 1621464 h 2526534"/>
                <a:gd name="connsiteX2" fmla="*/ 4531883 w 5617707"/>
                <a:gd name="connsiteY2" fmla="*/ 1882605 h 2526534"/>
                <a:gd name="connsiteX3" fmla="*/ 5617708 w 5617707"/>
                <a:gd name="connsiteY3" fmla="*/ 2526535 h 2526534"/>
                <a:gd name="connsiteX4" fmla="*/ 0 w 5617707"/>
                <a:gd name="connsiteY4" fmla="*/ 2526535 h 2526534"/>
                <a:gd name="connsiteX5" fmla="*/ 0 w 5617707"/>
                <a:gd name="connsiteY5" fmla="*/ 10980 h 252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7707" h="2526534">
                  <a:moveTo>
                    <a:pt x="0" y="10980"/>
                  </a:moveTo>
                  <a:cubicBezTo>
                    <a:pt x="1305505" y="-132483"/>
                    <a:pt x="1432549" y="1169259"/>
                    <a:pt x="2065120" y="1621464"/>
                  </a:cubicBezTo>
                  <a:cubicBezTo>
                    <a:pt x="2738715" y="2103419"/>
                    <a:pt x="3739845" y="1825088"/>
                    <a:pt x="4531883" y="1882605"/>
                  </a:cubicBezTo>
                  <a:cubicBezTo>
                    <a:pt x="5006973" y="1916984"/>
                    <a:pt x="5405307" y="2145730"/>
                    <a:pt x="5617708" y="2526535"/>
                  </a:cubicBezTo>
                  <a:cubicBezTo>
                    <a:pt x="3441425" y="2526535"/>
                    <a:pt x="0" y="2526535"/>
                    <a:pt x="0" y="2526535"/>
                  </a:cubicBezTo>
                  <a:lnTo>
                    <a:pt x="0" y="10980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CC7CF36-7F99-4349-BA39-8B52819060E4}"/>
                </a:ext>
              </a:extLst>
            </p:cNvPr>
            <p:cNvSpPr/>
            <p:nvPr/>
          </p:nvSpPr>
          <p:spPr>
            <a:xfrm>
              <a:off x="465059" y="2919534"/>
              <a:ext cx="5054613" cy="2286428"/>
            </a:xfrm>
            <a:custGeom>
              <a:avLst/>
              <a:gdLst>
                <a:gd name="connsiteX0" fmla="*/ 0 w 5054613"/>
                <a:gd name="connsiteY0" fmla="*/ 22759 h 2286428"/>
                <a:gd name="connsiteX1" fmla="*/ 1641641 w 5054613"/>
                <a:gd name="connsiteY1" fmla="*/ 1376068 h 2286428"/>
                <a:gd name="connsiteX2" fmla="*/ 3835790 w 5054613"/>
                <a:gd name="connsiteY2" fmla="*/ 1530770 h 2286428"/>
                <a:gd name="connsiteX3" fmla="*/ 5054614 w 5054613"/>
                <a:gd name="connsiteY3" fmla="*/ 2286428 h 2286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4613" h="2286428">
                  <a:moveTo>
                    <a:pt x="0" y="22759"/>
                  </a:moveTo>
                  <a:cubicBezTo>
                    <a:pt x="878056" y="-174915"/>
                    <a:pt x="1072592" y="968819"/>
                    <a:pt x="1641641" y="1376068"/>
                  </a:cubicBezTo>
                  <a:cubicBezTo>
                    <a:pt x="2247745" y="1809762"/>
                    <a:pt x="3121831" y="1496392"/>
                    <a:pt x="3835790" y="1530770"/>
                  </a:cubicBezTo>
                  <a:cubicBezTo>
                    <a:pt x="4388958" y="1557215"/>
                    <a:pt x="4862725" y="1943969"/>
                    <a:pt x="5054614" y="2286428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182CAD5-0F0E-7248-A66B-81A5CC8E7F9E}"/>
                </a:ext>
              </a:extLst>
            </p:cNvPr>
            <p:cNvSpPr/>
            <p:nvPr/>
          </p:nvSpPr>
          <p:spPr>
            <a:xfrm>
              <a:off x="6133716" y="62463"/>
              <a:ext cx="3436792" cy="1545822"/>
            </a:xfrm>
            <a:custGeom>
              <a:avLst/>
              <a:gdLst>
                <a:gd name="connsiteX0" fmla="*/ 3436793 w 3436792"/>
                <a:gd name="connsiteY0" fmla="*/ 1539083 h 1545822"/>
                <a:gd name="connsiteX1" fmla="*/ 2173636 w 3436792"/>
                <a:gd name="connsiteY1" fmla="*/ 554017 h 1545822"/>
                <a:gd name="connsiteX2" fmla="*/ 664994 w 3436792"/>
                <a:gd name="connsiteY2" fmla="*/ 394026 h 1545822"/>
                <a:gd name="connsiteX3" fmla="*/ 0 w 3436792"/>
                <a:gd name="connsiteY3" fmla="*/ 0 h 1545822"/>
                <a:gd name="connsiteX4" fmla="*/ 3436793 w 3436792"/>
                <a:gd name="connsiteY4" fmla="*/ 0 h 1545822"/>
                <a:gd name="connsiteX5" fmla="*/ 3436793 w 3436792"/>
                <a:gd name="connsiteY5" fmla="*/ 1539083 h 15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36792" h="1545822">
                  <a:moveTo>
                    <a:pt x="3436793" y="1539083"/>
                  </a:moveTo>
                  <a:cubicBezTo>
                    <a:pt x="2638139" y="1627012"/>
                    <a:pt x="2560060" y="830365"/>
                    <a:pt x="2173636" y="554017"/>
                  </a:cubicBezTo>
                  <a:cubicBezTo>
                    <a:pt x="1761406" y="259158"/>
                    <a:pt x="1149347" y="429727"/>
                    <a:pt x="664994" y="394026"/>
                  </a:cubicBezTo>
                  <a:cubicBezTo>
                    <a:pt x="373852" y="372871"/>
                    <a:pt x="130352" y="232714"/>
                    <a:pt x="0" y="0"/>
                  </a:cubicBezTo>
                  <a:cubicBezTo>
                    <a:pt x="1331311" y="0"/>
                    <a:pt x="3436793" y="0"/>
                    <a:pt x="3436793" y="0"/>
                  </a:cubicBezTo>
                  <a:lnTo>
                    <a:pt x="3436793" y="1539083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E4FC70E-4D89-D54E-9EE6-57B08F75CDA9}"/>
                </a:ext>
              </a:extLst>
            </p:cNvPr>
            <p:cNvSpPr/>
            <p:nvPr/>
          </p:nvSpPr>
          <p:spPr>
            <a:xfrm>
              <a:off x="6399052" y="62463"/>
              <a:ext cx="3171457" cy="1434412"/>
            </a:xfrm>
            <a:custGeom>
              <a:avLst/>
              <a:gdLst>
                <a:gd name="connsiteX0" fmla="*/ 3171457 w 3171457"/>
                <a:gd name="connsiteY0" fmla="*/ 1420082 h 1434412"/>
                <a:gd name="connsiteX1" fmla="*/ 2141214 w 3171457"/>
                <a:gd name="connsiteY1" fmla="*/ 571206 h 1434412"/>
                <a:gd name="connsiteX2" fmla="*/ 764908 w 3171457"/>
                <a:gd name="connsiteY2" fmla="*/ 474022 h 1434412"/>
                <a:gd name="connsiteX3" fmla="*/ 0 w 3171457"/>
                <a:gd name="connsiteY3" fmla="*/ 0 h 143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457" h="1434412">
                  <a:moveTo>
                    <a:pt x="3171457" y="1420082"/>
                  </a:moveTo>
                  <a:cubicBezTo>
                    <a:pt x="2620274" y="1544372"/>
                    <a:pt x="2498524" y="826398"/>
                    <a:pt x="2141214" y="571206"/>
                  </a:cubicBezTo>
                  <a:cubicBezTo>
                    <a:pt x="1761406" y="299487"/>
                    <a:pt x="1212869" y="495839"/>
                    <a:pt x="764908" y="474022"/>
                  </a:cubicBezTo>
                  <a:cubicBezTo>
                    <a:pt x="417524" y="457494"/>
                    <a:pt x="120427" y="214863"/>
                    <a:pt x="0" y="0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60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08783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7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9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4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1" r:id="rId7"/>
    <p:sldLayoutId id="2147483702" r:id="rId8"/>
    <p:sldLayoutId id="2147483710" r:id="rId9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ouching a screen of a smartphone&#10;&#10;Description automatically generated">
            <a:extLst>
              <a:ext uri="{FF2B5EF4-FFF2-40B4-BE49-F238E27FC236}">
                <a16:creationId xmlns:a16="http://schemas.microsoft.com/office/drawing/2014/main" id="{60F86A9E-A431-FE12-4599-19826683C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86" y="685800"/>
            <a:ext cx="3639278" cy="3638550"/>
          </a:xfrm>
          <a:prstGeom prst="rect">
            <a:avLst/>
          </a:prstGeom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3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31A9E78-1C42-4E42-9EE0-EEB6D9B4D6D4}"/>
              </a:ext>
            </a:extLst>
          </p:cNvPr>
          <p:cNvSpPr txBox="1"/>
          <p:nvPr/>
        </p:nvSpPr>
        <p:spPr>
          <a:xfrm>
            <a:off x="304800" y="1996916"/>
            <a:ext cx="5105386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800" dirty="0"/>
              <a:t>Introduction to Flutter Layouts</a:t>
            </a:r>
          </a:p>
          <a:p>
            <a:pPr algn="r"/>
            <a:br>
              <a:rPr lang="en-US" sz="4800" dirty="0"/>
            </a:br>
            <a:endParaRPr lang="en-US" sz="4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90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740804"/>
          </a:xfrm>
        </p:spPr>
        <p:txBody>
          <a:bodyPr>
            <a:normAutofit/>
          </a:bodyPr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Core concept of 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Nunito" pitchFamily="2" charset="0"/>
              </a:rPr>
              <a:t>Flutter</a:t>
            </a:r>
            <a:r>
              <a:rPr lang="en-US" sz="2400" dirty="0">
                <a:solidFill>
                  <a:srgbClr val="000000"/>
                </a:solidFill>
                <a:latin typeface="Nunito" pitchFamily="2" charset="0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is 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Nunito" pitchFamily="2" charset="0"/>
              </a:rPr>
              <a:t>Everything</a:t>
            </a:r>
            <a:r>
              <a:rPr lang="en-US" sz="2400" dirty="0">
                <a:solidFill>
                  <a:srgbClr val="000000"/>
                </a:solidFill>
                <a:latin typeface="Nunito" pitchFamily="2" charset="0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is 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Nunito" pitchFamily="2" charset="0"/>
              </a:rPr>
              <a:t>widget</a:t>
            </a:r>
            <a:r>
              <a:rPr lang="en-US" sz="2400" dirty="0">
                <a:solidFill>
                  <a:srgbClr val="000000"/>
                </a:solidFill>
                <a:latin typeface="Nunito" pitchFamily="2" charset="0"/>
              </a:rPr>
              <a:t>.</a:t>
            </a:r>
            <a:endParaRPr lang="en-US" sz="2400" b="0" i="0" dirty="0">
              <a:solidFill>
                <a:srgbClr val="000000"/>
              </a:solidFill>
              <a:effectLst/>
              <a:latin typeface="Nunito" pitchFamily="2" charset="0"/>
            </a:endParaRPr>
          </a:p>
          <a:p>
            <a:r>
              <a:rPr lang="en-US" sz="2400" b="0" i="1" dirty="0">
                <a:solidFill>
                  <a:srgbClr val="000000"/>
                </a:solidFill>
                <a:effectLst/>
                <a:latin typeface="Nunito" pitchFamily="2" charset="0"/>
              </a:rPr>
              <a:t>Flutter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incorporates a user interface layout functionality into the widgets itself. </a:t>
            </a:r>
          </a:p>
          <a:p>
            <a:r>
              <a:rPr lang="en-US" sz="2400" b="0" i="1" dirty="0">
                <a:solidFill>
                  <a:srgbClr val="000000"/>
                </a:solidFill>
                <a:effectLst/>
                <a:latin typeface="Nunito" pitchFamily="2" charset="0"/>
              </a:rPr>
              <a:t>Flutter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 provides quite a lot of specially designed widgets like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Nunito" pitchFamily="2" charset="0"/>
              </a:rPr>
              <a:t>Container, Center, Align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, etc., only for the purpose of laying out the user interface.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  <a:latin typeface="Nunito" pitchFamily="2" charset="0"/>
              </a:rPr>
              <a:t>Widgets build by composing other widgets normally use layout widgets.</a:t>
            </a:r>
            <a:endParaRPr lang="en-US" sz="4800" b="0" i="0" dirty="0">
              <a:solidFill>
                <a:srgbClr val="000000"/>
              </a:solidFill>
              <a:effectLst/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27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Heebo" pitchFamily="2" charset="-79"/>
                <a:cs typeface="Heebo" pitchFamily="2" charset="-79"/>
              </a:rPr>
              <a:t>Type of Layout Widgets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740804"/>
          </a:xfrm>
        </p:spPr>
        <p:txBody>
          <a:bodyPr>
            <a:normAutofit/>
          </a:bodyPr>
          <a:lstStyle/>
          <a:p>
            <a:pPr algn="just"/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We can categories the layout widget into two types:</a:t>
            </a:r>
          </a:p>
          <a:p>
            <a:pPr algn="just"/>
            <a:endParaRPr lang="en-US" sz="1600" b="0" i="0" dirty="0">
              <a:solidFill>
                <a:srgbClr val="333333"/>
              </a:solidFill>
              <a:effectLst/>
              <a:latin typeface="inter-regular"/>
            </a:endParaRPr>
          </a:p>
          <a:p>
            <a:pPr lvl="1" algn="just">
              <a:spcAft>
                <a:spcPts val="600"/>
              </a:spcAft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Single Child Widget</a:t>
            </a:r>
          </a:p>
          <a:p>
            <a:pPr lvl="1" algn="just">
              <a:spcAft>
                <a:spcPts val="600"/>
              </a:spcAft>
              <a:buFont typeface="+mj-lt"/>
              <a:buAutoNum type="arabicPeriod"/>
            </a:pPr>
            <a:endParaRPr lang="en-US" sz="1600" b="0" i="0" dirty="0">
              <a:solidFill>
                <a:srgbClr val="000000"/>
              </a:solidFill>
              <a:effectLst/>
              <a:latin typeface="inter-regular"/>
            </a:endParaRPr>
          </a:p>
          <a:p>
            <a:pPr lvl="1" algn="just">
              <a:spcAft>
                <a:spcPts val="600"/>
              </a:spcAft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Multiple Child Widget</a:t>
            </a:r>
          </a:p>
        </p:txBody>
      </p:sp>
    </p:spTree>
    <p:extLst>
      <p:ext uri="{BB962C8B-B14F-4D97-AF65-F5344CB8AC3E}">
        <p14:creationId xmlns:p14="http://schemas.microsoft.com/office/powerpoint/2010/main" val="481497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0" i="0" dirty="0">
                <a:solidFill>
                  <a:srgbClr val="610B4B"/>
                </a:solidFill>
                <a:effectLst/>
                <a:latin typeface="erdana"/>
              </a:rPr>
              <a:t>Single Child Widgets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791"/>
            <a:ext cx="8229600" cy="3740804"/>
          </a:xfrm>
        </p:spPr>
        <p:txBody>
          <a:bodyPr>
            <a:normAutofit fontScale="92500" lnSpcReduction="10000"/>
          </a:bodyPr>
          <a:lstStyle/>
          <a:p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The single child layout widget is a type of widget, which can have only 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inter-bold"/>
              </a:rPr>
              <a:t>one child widget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 inside the parent layout widget. </a:t>
            </a:r>
            <a:endParaRPr lang="en-US" sz="2400" b="0" i="0" dirty="0">
              <a:solidFill>
                <a:srgbClr val="333333"/>
              </a:solidFill>
              <a:effectLst/>
              <a:latin typeface="inter-regular"/>
            </a:endParaRPr>
          </a:p>
          <a:p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These widgets can also contain special layout functionality. </a:t>
            </a:r>
          </a:p>
          <a:p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Flutter provides us many single child widgets to make the app UI attractive. </a:t>
            </a:r>
          </a:p>
          <a:p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If we use these widgets appropriately, it can save our time and makes the app code more readable.</a:t>
            </a:r>
            <a:endParaRPr lang="en-US" sz="7200" b="0" i="0" dirty="0">
              <a:solidFill>
                <a:srgbClr val="000000"/>
              </a:solidFill>
              <a:effectLst/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87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Single Child Widgets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49"/>
            <a:ext cx="8229600" cy="4042171"/>
          </a:xfrm>
        </p:spPr>
        <p:txBody>
          <a:bodyPr>
            <a:normAutofit/>
          </a:bodyPr>
          <a:lstStyle/>
          <a:p>
            <a:r>
              <a:rPr lang="en-US" sz="2000" b="1" dirty="0"/>
              <a:t>Container:</a:t>
            </a:r>
            <a:r>
              <a:rPr lang="en-US" sz="2000" dirty="0"/>
              <a:t> It is the most popular layout widget that provides customizable options for painting, positioning, and sizing of widgets.</a:t>
            </a:r>
          </a:p>
          <a:p>
            <a:r>
              <a:rPr lang="en-US" sz="2000" b="1" dirty="0"/>
              <a:t>Padding:</a:t>
            </a:r>
            <a:r>
              <a:rPr lang="en-US" sz="2000" dirty="0"/>
              <a:t> It is a widget that is used to arrange its child widget by the given padding. </a:t>
            </a:r>
          </a:p>
          <a:p>
            <a:pPr algn="just"/>
            <a:r>
              <a:rPr lang="en-US" sz="2000" b="1" dirty="0"/>
              <a:t>Center:</a:t>
            </a:r>
            <a:r>
              <a:rPr lang="en-US" sz="2000" dirty="0"/>
              <a:t> This widget allows you to center the child widget within itself.</a:t>
            </a:r>
            <a:endParaRPr lang="en-US" sz="2000" b="1" dirty="0"/>
          </a:p>
          <a:p>
            <a:r>
              <a:rPr lang="en-US" sz="2000" b="1" dirty="0"/>
              <a:t>Align:</a:t>
            </a:r>
            <a:r>
              <a:rPr lang="en-US" sz="2000" dirty="0"/>
              <a:t> It is a widget, which aligns its child widget within itself and sizes it based on the child's size. </a:t>
            </a:r>
          </a:p>
          <a:p>
            <a:r>
              <a:rPr lang="en-US" sz="2000" b="1" dirty="0" err="1"/>
              <a:t>SizedBox</a:t>
            </a:r>
            <a:r>
              <a:rPr lang="en-US" sz="2000" b="1" dirty="0"/>
              <a:t>:</a:t>
            </a:r>
            <a:r>
              <a:rPr lang="en-US" sz="2000" dirty="0"/>
              <a:t> This widget allows you to give the specified size to the child widget through all screens.</a:t>
            </a:r>
          </a:p>
          <a:p>
            <a:r>
              <a:rPr lang="en-US" sz="2000" b="1" dirty="0" err="1"/>
              <a:t>ConstrainedBox</a:t>
            </a:r>
            <a:r>
              <a:rPr lang="en-US" sz="2000" b="1" dirty="0"/>
              <a:t>:</a:t>
            </a:r>
            <a:r>
              <a:rPr lang="en-US" sz="2000" dirty="0"/>
              <a:t> It is a widget that allows you to force the additional constraints on its child widget.</a:t>
            </a:r>
          </a:p>
        </p:txBody>
      </p:sp>
    </p:spTree>
    <p:extLst>
      <p:ext uri="{BB962C8B-B14F-4D97-AF65-F5344CB8AC3E}">
        <p14:creationId xmlns:p14="http://schemas.microsoft.com/office/powerpoint/2010/main" val="398367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Multiple Child Widgets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49"/>
            <a:ext cx="8229600" cy="4042171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The multiple child widgets are a type of widget, which contains more than one child widget, and the layout of these widgets are unique. </a:t>
            </a:r>
          </a:p>
          <a:p>
            <a:pPr algn="just"/>
            <a:r>
              <a:rPr lang="en-US" dirty="0"/>
              <a:t>For example, Row widget laying out of its child widget in a horizontal direction, and Column widget laying out of its child widget in a vertical direction. </a:t>
            </a:r>
          </a:p>
          <a:p>
            <a:pPr algn="just"/>
            <a:r>
              <a:rPr lang="en-US" dirty="0"/>
              <a:t>If we combine the Row and Column widget, then it can build any level of the complex widget.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167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56603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9534"/>
            <a:ext cx="8229600" cy="533311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Multiple Child Widgets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49"/>
            <a:ext cx="8229600" cy="404217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Row: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allows to arrange its child widgets in a horizontal direction.</a:t>
            </a:r>
          </a:p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Column: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allows to arrange its child widgets in a vertical direction.</a:t>
            </a:r>
          </a:p>
          <a:p>
            <a:pPr algn="just"/>
            <a:r>
              <a:rPr lang="en-US" b="1" i="0" dirty="0" err="1">
                <a:solidFill>
                  <a:srgbClr val="333333"/>
                </a:solidFill>
                <a:effectLst/>
                <a:latin typeface="inter-bold"/>
              </a:rPr>
              <a:t>ListView</a:t>
            </a:r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is the most popular scrolling widget that allows us to arrange its child widgets one after another in scroll direction.</a:t>
            </a:r>
          </a:p>
          <a:p>
            <a:pPr algn="just"/>
            <a:r>
              <a:rPr lang="en-US" b="1" i="0" dirty="0" err="1">
                <a:solidFill>
                  <a:srgbClr val="333333"/>
                </a:solidFill>
                <a:effectLst/>
                <a:latin typeface="inter-bold"/>
              </a:rPr>
              <a:t>GridView</a:t>
            </a:r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allows us to arrange its child widgets as a scrollable, 2D array of widgets. It consists of a repeated pattern of cells arrayed in a horizontal and vertical layout.</a:t>
            </a:r>
          </a:p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Expanded: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allows to make the children of a Row and Column widget to occupy the maximum possible area.</a:t>
            </a:r>
          </a:p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Table: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is a widget that allows us to arrange its children in a table based widget.</a:t>
            </a:r>
          </a:p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Flow: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allows us to implements the flow-based widget.</a:t>
            </a:r>
          </a:p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Stack: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It is an essential widget, which is mainly used for overlapping several children widgets. It allows you to put up the multiple layers onto the screen.</a:t>
            </a:r>
            <a:br>
              <a:rPr lang="en-US" dirty="0"/>
            </a:b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566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imation Thank You GIF by MillMotion - Find &amp; Share on GIPHY">
            <a:extLst>
              <a:ext uri="{FF2B5EF4-FFF2-40B4-BE49-F238E27FC236}">
                <a16:creationId xmlns:a16="http://schemas.microsoft.com/office/drawing/2014/main" id="{78C1295E-4045-CB79-70C0-E3D30272DB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7351" r="23333" b="13333"/>
          <a:stretch/>
        </p:blipFill>
        <p:spPr bwMode="auto">
          <a:xfrm>
            <a:off x="5791200" y="1566498"/>
            <a:ext cx="2514600" cy="23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7051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594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530</Words>
  <Application>Microsoft Office PowerPoint</Application>
  <PresentationFormat>On-screen Show (16:9)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erdana</vt:lpstr>
      <vt:lpstr>Heebo</vt:lpstr>
      <vt:lpstr>inter-bold</vt:lpstr>
      <vt:lpstr>inter-regular</vt:lpstr>
      <vt:lpstr>Nunito</vt:lpstr>
      <vt:lpstr>1_Office Theme</vt:lpstr>
      <vt:lpstr>2_Office Theme</vt:lpstr>
      <vt:lpstr>PowerPoint Presentation</vt:lpstr>
      <vt:lpstr>Introduction</vt:lpstr>
      <vt:lpstr>Type of Layout Widgets</vt:lpstr>
      <vt:lpstr>Single Child Widgets</vt:lpstr>
      <vt:lpstr>Single Child Widgets</vt:lpstr>
      <vt:lpstr>Multiple Child Widgets</vt:lpstr>
      <vt:lpstr>Multiple Child Widgets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2013-12-06T17:56:44Z</dcterms:created>
  <dcterms:modified xsi:type="dcterms:W3CDTF">2023-07-27T19:09:08Z</dcterms:modified>
</cp:coreProperties>
</file>