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9"/>
  </p:notesMasterIdLst>
  <p:handoutMasterIdLst>
    <p:handoutMasterId r:id="rId10"/>
  </p:handoutMasterIdLst>
  <p:sldIdLst>
    <p:sldId id="336" r:id="rId3"/>
    <p:sldId id="338" r:id="rId4"/>
    <p:sldId id="339" r:id="rId5"/>
    <p:sldId id="340" r:id="rId6"/>
    <p:sldId id="347" r:id="rId7"/>
    <p:sldId id="348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5"/>
    <p:restoredTop sz="94508"/>
  </p:normalViewPr>
  <p:slideViewPr>
    <p:cSldViewPr>
      <p:cViewPr varScale="1">
        <p:scale>
          <a:sx n="90" d="100"/>
          <a:sy n="90" d="100"/>
        </p:scale>
        <p:origin x="61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3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48">
            <a:extLst>
              <a:ext uri="{FF2B5EF4-FFF2-40B4-BE49-F238E27FC236}">
                <a16:creationId xmlns:a16="http://schemas.microsoft.com/office/drawing/2014/main" id="{C755CB8E-7F53-C941-BA28-086A115040D6}"/>
              </a:ext>
            </a:extLst>
          </p:cNvPr>
          <p:cNvGrpSpPr/>
          <p:nvPr userDrawn="1"/>
        </p:nvGrpSpPr>
        <p:grpSpPr>
          <a:xfrm>
            <a:off x="-69646" y="-40467"/>
            <a:ext cx="9269063" cy="5235922"/>
            <a:chOff x="465059" y="62463"/>
            <a:chExt cx="9105450" cy="51435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69058B0-29F4-4647-9D82-09D5A2AE1B6C}"/>
                </a:ext>
              </a:extLst>
            </p:cNvPr>
            <p:cNvSpPr/>
            <p:nvPr/>
          </p:nvSpPr>
          <p:spPr>
            <a:xfrm>
              <a:off x="465059" y="2678767"/>
              <a:ext cx="5617707" cy="2526534"/>
            </a:xfrm>
            <a:custGeom>
              <a:avLst/>
              <a:gdLst>
                <a:gd name="connsiteX0" fmla="*/ 0 w 5617707"/>
                <a:gd name="connsiteY0" fmla="*/ 10980 h 2526534"/>
                <a:gd name="connsiteX1" fmla="*/ 2065120 w 5617707"/>
                <a:gd name="connsiteY1" fmla="*/ 1621464 h 2526534"/>
                <a:gd name="connsiteX2" fmla="*/ 4531883 w 5617707"/>
                <a:gd name="connsiteY2" fmla="*/ 1882605 h 2526534"/>
                <a:gd name="connsiteX3" fmla="*/ 5617708 w 5617707"/>
                <a:gd name="connsiteY3" fmla="*/ 2526535 h 2526534"/>
                <a:gd name="connsiteX4" fmla="*/ 0 w 5617707"/>
                <a:gd name="connsiteY4" fmla="*/ 2526535 h 2526534"/>
                <a:gd name="connsiteX5" fmla="*/ 0 w 5617707"/>
                <a:gd name="connsiteY5" fmla="*/ 10980 h 252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707" h="2526534">
                  <a:moveTo>
                    <a:pt x="0" y="10980"/>
                  </a:moveTo>
                  <a:cubicBezTo>
                    <a:pt x="1305505" y="-132483"/>
                    <a:pt x="1432549" y="1169259"/>
                    <a:pt x="2065120" y="1621464"/>
                  </a:cubicBezTo>
                  <a:cubicBezTo>
                    <a:pt x="2738715" y="2103419"/>
                    <a:pt x="3739845" y="1825088"/>
                    <a:pt x="4531883" y="1882605"/>
                  </a:cubicBezTo>
                  <a:cubicBezTo>
                    <a:pt x="5006973" y="1916984"/>
                    <a:pt x="5405307" y="2145730"/>
                    <a:pt x="5617708" y="2526535"/>
                  </a:cubicBezTo>
                  <a:cubicBezTo>
                    <a:pt x="3441425" y="2526535"/>
                    <a:pt x="0" y="2526535"/>
                    <a:pt x="0" y="2526535"/>
                  </a:cubicBezTo>
                  <a:lnTo>
                    <a:pt x="0" y="10980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CC7CF36-7F99-4349-BA39-8B52819060E4}"/>
                </a:ext>
              </a:extLst>
            </p:cNvPr>
            <p:cNvSpPr/>
            <p:nvPr/>
          </p:nvSpPr>
          <p:spPr>
            <a:xfrm>
              <a:off x="465059" y="2919534"/>
              <a:ext cx="5054613" cy="2286428"/>
            </a:xfrm>
            <a:custGeom>
              <a:avLst/>
              <a:gdLst>
                <a:gd name="connsiteX0" fmla="*/ 0 w 5054613"/>
                <a:gd name="connsiteY0" fmla="*/ 22759 h 2286428"/>
                <a:gd name="connsiteX1" fmla="*/ 1641641 w 5054613"/>
                <a:gd name="connsiteY1" fmla="*/ 1376068 h 2286428"/>
                <a:gd name="connsiteX2" fmla="*/ 3835790 w 5054613"/>
                <a:gd name="connsiteY2" fmla="*/ 1530770 h 2286428"/>
                <a:gd name="connsiteX3" fmla="*/ 5054614 w 5054613"/>
                <a:gd name="connsiteY3" fmla="*/ 2286428 h 228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4613" h="2286428">
                  <a:moveTo>
                    <a:pt x="0" y="22759"/>
                  </a:moveTo>
                  <a:cubicBezTo>
                    <a:pt x="878056" y="-174915"/>
                    <a:pt x="1072592" y="968819"/>
                    <a:pt x="1641641" y="1376068"/>
                  </a:cubicBezTo>
                  <a:cubicBezTo>
                    <a:pt x="2247745" y="1809762"/>
                    <a:pt x="3121831" y="1496392"/>
                    <a:pt x="3835790" y="1530770"/>
                  </a:cubicBezTo>
                  <a:cubicBezTo>
                    <a:pt x="4388958" y="1557215"/>
                    <a:pt x="4862725" y="1943969"/>
                    <a:pt x="5054614" y="2286428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182CAD5-0F0E-7248-A66B-81A5CC8E7F9E}"/>
                </a:ext>
              </a:extLst>
            </p:cNvPr>
            <p:cNvSpPr/>
            <p:nvPr/>
          </p:nvSpPr>
          <p:spPr>
            <a:xfrm>
              <a:off x="6133716" y="62463"/>
              <a:ext cx="3436792" cy="1545822"/>
            </a:xfrm>
            <a:custGeom>
              <a:avLst/>
              <a:gdLst>
                <a:gd name="connsiteX0" fmla="*/ 3436793 w 3436792"/>
                <a:gd name="connsiteY0" fmla="*/ 1539083 h 1545822"/>
                <a:gd name="connsiteX1" fmla="*/ 2173636 w 3436792"/>
                <a:gd name="connsiteY1" fmla="*/ 554017 h 1545822"/>
                <a:gd name="connsiteX2" fmla="*/ 664994 w 3436792"/>
                <a:gd name="connsiteY2" fmla="*/ 394026 h 1545822"/>
                <a:gd name="connsiteX3" fmla="*/ 0 w 3436792"/>
                <a:gd name="connsiteY3" fmla="*/ 0 h 1545822"/>
                <a:gd name="connsiteX4" fmla="*/ 3436793 w 3436792"/>
                <a:gd name="connsiteY4" fmla="*/ 0 h 1545822"/>
                <a:gd name="connsiteX5" fmla="*/ 3436793 w 3436792"/>
                <a:gd name="connsiteY5" fmla="*/ 1539083 h 15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6792" h="1545822">
                  <a:moveTo>
                    <a:pt x="3436793" y="1539083"/>
                  </a:moveTo>
                  <a:cubicBezTo>
                    <a:pt x="2638139" y="1627012"/>
                    <a:pt x="2560060" y="830365"/>
                    <a:pt x="2173636" y="554017"/>
                  </a:cubicBezTo>
                  <a:cubicBezTo>
                    <a:pt x="1761406" y="259158"/>
                    <a:pt x="1149347" y="429727"/>
                    <a:pt x="664994" y="394026"/>
                  </a:cubicBezTo>
                  <a:cubicBezTo>
                    <a:pt x="373852" y="372871"/>
                    <a:pt x="130352" y="232714"/>
                    <a:pt x="0" y="0"/>
                  </a:cubicBezTo>
                  <a:cubicBezTo>
                    <a:pt x="1331311" y="0"/>
                    <a:pt x="3436793" y="0"/>
                    <a:pt x="3436793" y="0"/>
                  </a:cubicBezTo>
                  <a:lnTo>
                    <a:pt x="3436793" y="1539083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4FC70E-4D89-D54E-9EE6-57B08F75CDA9}"/>
                </a:ext>
              </a:extLst>
            </p:cNvPr>
            <p:cNvSpPr/>
            <p:nvPr/>
          </p:nvSpPr>
          <p:spPr>
            <a:xfrm>
              <a:off x="6399052" y="62463"/>
              <a:ext cx="3171457" cy="1434412"/>
            </a:xfrm>
            <a:custGeom>
              <a:avLst/>
              <a:gdLst>
                <a:gd name="connsiteX0" fmla="*/ 3171457 w 3171457"/>
                <a:gd name="connsiteY0" fmla="*/ 1420082 h 1434412"/>
                <a:gd name="connsiteX1" fmla="*/ 2141214 w 3171457"/>
                <a:gd name="connsiteY1" fmla="*/ 571206 h 1434412"/>
                <a:gd name="connsiteX2" fmla="*/ 764908 w 3171457"/>
                <a:gd name="connsiteY2" fmla="*/ 474022 h 1434412"/>
                <a:gd name="connsiteX3" fmla="*/ 0 w 3171457"/>
                <a:gd name="connsiteY3" fmla="*/ 0 h 14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457" h="1434412">
                  <a:moveTo>
                    <a:pt x="3171457" y="1420082"/>
                  </a:moveTo>
                  <a:cubicBezTo>
                    <a:pt x="2620274" y="1544372"/>
                    <a:pt x="2498524" y="826398"/>
                    <a:pt x="2141214" y="571206"/>
                  </a:cubicBezTo>
                  <a:cubicBezTo>
                    <a:pt x="1761406" y="299487"/>
                    <a:pt x="1212869" y="495839"/>
                    <a:pt x="764908" y="474022"/>
                  </a:cubicBezTo>
                  <a:cubicBezTo>
                    <a:pt x="417524" y="457494"/>
                    <a:pt x="120427" y="214863"/>
                    <a:pt x="0" y="0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60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08783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9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1" r:id="rId7"/>
    <p:sldLayoutId id="2147483702" r:id="rId8"/>
    <p:sldLayoutId id="2147483710" r:id="rId9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ouching a screen of a smartphone&#10;&#10;Description automatically generated">
            <a:extLst>
              <a:ext uri="{FF2B5EF4-FFF2-40B4-BE49-F238E27FC236}">
                <a16:creationId xmlns:a16="http://schemas.microsoft.com/office/drawing/2014/main" id="{60F86A9E-A431-FE12-4599-19826683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86" y="685800"/>
            <a:ext cx="3639278" cy="3638550"/>
          </a:xfrm>
          <a:prstGeom prst="rect">
            <a:avLst/>
          </a:prstGeom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14585" y="78110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31A9E78-1C42-4E42-9EE0-EEB6D9B4D6D4}"/>
              </a:ext>
            </a:extLst>
          </p:cNvPr>
          <p:cNvSpPr txBox="1"/>
          <p:nvPr/>
        </p:nvSpPr>
        <p:spPr>
          <a:xfrm>
            <a:off x="-152400" y="2225516"/>
            <a:ext cx="5562586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400" b="0" i="0" dirty="0">
                <a:solidFill>
                  <a:srgbClr val="303030"/>
                </a:solidFill>
                <a:effectLst/>
                <a:latin typeface="Heebo" panose="020F0502020204030204" pitchFamily="2" charset="-79"/>
                <a:cs typeface="Heebo" panose="020F0502020204030204" pitchFamily="2" charset="-79"/>
              </a:rPr>
              <a:t>Introduction to Gestures</a:t>
            </a:r>
          </a:p>
          <a:p>
            <a:pPr algn="r"/>
            <a:r>
              <a:rPr lang="en-US" sz="4400" dirty="0"/>
              <a:t/>
            </a:r>
            <a:br>
              <a:rPr lang="en-US" sz="4400" dirty="0"/>
            </a:br>
            <a:endParaRPr lang="en-US" sz="4400" b="1" i="0" dirty="0">
              <a:solidFill>
                <a:srgbClr val="273239"/>
              </a:solidFill>
              <a:effectLst/>
              <a:latin typeface="Source Sans 3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0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78110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6946"/>
            <a:ext cx="8229600" cy="3740804"/>
          </a:xfrm>
        </p:spPr>
        <p:txBody>
          <a:bodyPr>
            <a:normAutofit/>
          </a:bodyPr>
          <a:lstStyle/>
          <a:p>
            <a:pPr algn="just"/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Gestures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are primarily a way for a user to interact with a mobile (or any touch based device) application.</a:t>
            </a:r>
          </a:p>
          <a:p>
            <a:pPr algn="just"/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 Gestures are generally defined as any physical action / movement of a user in the intention of activating a specific control of the mobile device. </a:t>
            </a:r>
          </a:p>
          <a:p>
            <a:pPr algn="just"/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Gestures are as simple as tapping the screen of the mobile device to more complex actions used in gaming applications.</a:t>
            </a:r>
          </a:p>
        </p:txBody>
      </p:sp>
    </p:spTree>
    <p:extLst>
      <p:ext uri="{BB962C8B-B14F-4D97-AF65-F5344CB8AC3E}">
        <p14:creationId xmlns:p14="http://schemas.microsoft.com/office/powerpoint/2010/main" val="7832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98"/>
            <a:ext cx="8229600" cy="533311"/>
          </a:xfrm>
        </p:spPr>
        <p:txBody>
          <a:bodyPr>
            <a:norm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Some of the widely used gestures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6946"/>
            <a:ext cx="8229600" cy="3804456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Tap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Touching the surface of the device with fingertip for a short period and then releasing the fingertip.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Double Tap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Tapping twice in a short time.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Drag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Touching the surface of the device with fingertip and then moving the fingertip in a steady manner and then finally releasing the fingertip.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Flick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Similar to dragging, but doing it in a speeder way.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Pinch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Pinching the surface of the device using two fingers.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Spread/Zoom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Opposite of pinching.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Nunito" pitchFamily="2" charset="0"/>
              </a:rPr>
              <a:t>Panning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− Touching the surface of the device with fingertip and moving it in any direction without releasing the fingertip.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4609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2039"/>
            <a:ext cx="8229600" cy="533311"/>
          </a:xfrm>
        </p:spPr>
        <p:txBody>
          <a:bodyPr>
            <a:normAutofit/>
          </a:bodyPr>
          <a:lstStyle/>
          <a:p>
            <a:r>
              <a:rPr lang="en-US" b="1" i="0" dirty="0" err="1">
                <a:solidFill>
                  <a:srgbClr val="000000"/>
                </a:solidFill>
                <a:effectLst/>
                <a:latin typeface="Nunito" pitchFamily="2" charset="0"/>
              </a:rPr>
              <a:t>GestureDetector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469"/>
            <a:ext cx="8229600" cy="3833870"/>
          </a:xfrm>
        </p:spPr>
        <p:txBody>
          <a:bodyPr>
            <a:noAutofit/>
          </a:bodyPr>
          <a:lstStyle/>
          <a:p>
            <a:pPr algn="just"/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Flutter provides an excellent support for all type of gestures through its exclusive widget, 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Nunito" pitchFamily="2" charset="0"/>
              </a:rPr>
              <a:t>GestureDetector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. </a:t>
            </a:r>
          </a:p>
          <a:p>
            <a:pPr algn="just"/>
            <a:r>
              <a:rPr lang="en-US" sz="24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GestureDetector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 is a non-visual widget primarily used for detecting the user’s gesture. </a:t>
            </a:r>
          </a:p>
          <a:p>
            <a:pPr algn="just"/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To identify a gesture targeted on a widget, the widget can be placed inside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GestureDetector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 widget. </a:t>
            </a:r>
          </a:p>
          <a:p>
            <a:pPr algn="just"/>
            <a:r>
              <a:rPr lang="en-US" sz="24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GestureDetector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 will capture the gesture and dispatch multiple events based on the gesture.</a:t>
            </a:r>
          </a:p>
        </p:txBody>
      </p:sp>
    </p:spTree>
    <p:extLst>
      <p:ext uri="{BB962C8B-B14F-4D97-AF65-F5344CB8AC3E}">
        <p14:creationId xmlns:p14="http://schemas.microsoft.com/office/powerpoint/2010/main" val="238367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Nunito" pitchFamily="2" charset="0"/>
              </a:rPr>
              <a:t>G</a:t>
            </a:r>
            <a:r>
              <a:rPr lang="en-US" b="1" i="0" dirty="0">
                <a:solidFill>
                  <a:srgbClr val="000000"/>
                </a:solidFill>
                <a:effectLst/>
                <a:latin typeface="Nunito" pitchFamily="2" charset="0"/>
              </a:rPr>
              <a:t>estures and the corresponding events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Tap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onTapDown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onTapUp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onTap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onTapCancel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Double tap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onDoubleTap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Long press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onLongPress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53C72-47E3-9EF4-94B0-D1ADD7F7D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2390" y="1137955"/>
            <a:ext cx="4038600" cy="3394472"/>
          </a:xfrm>
        </p:spPr>
        <p:txBody>
          <a:bodyPr>
            <a:noAutofit/>
          </a:bodyPr>
          <a:lstStyle/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Vertical drag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onVerticalDragStart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onVerticalDragUpdate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onVerticalDragEnd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Horizontal drag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onHorizontalDragStart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onHorizontalDragUpdate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onHorizontalDragEnd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Nunito" pitchFamily="2" charset="0"/>
              </a:rPr>
              <a:t>Pan</a:t>
            </a: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onPanStart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onPanUpdate</a:t>
            </a:r>
            <a:endParaRPr lang="en-US" sz="16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pPr marL="742950" lvl="1" indent="-285750"/>
            <a:r>
              <a:rPr lang="en-US" sz="1600" b="0" i="0" dirty="0" err="1">
                <a:solidFill>
                  <a:srgbClr val="000000"/>
                </a:solidFill>
                <a:effectLst/>
                <a:latin typeface="Nunito" pitchFamily="2" charset="0"/>
              </a:rPr>
              <a:t>onPanEnd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0913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78C1295E-4045-CB79-70C0-E3D30272DB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7351" r="23333" b="13333"/>
          <a:stretch/>
        </p:blipFill>
        <p:spPr bwMode="auto">
          <a:xfrm>
            <a:off x="5791200" y="1566498"/>
            <a:ext cx="2514600" cy="23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78110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94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293</Words>
  <Application>Microsoft Office PowerPoint</Application>
  <PresentationFormat>On-screen Show (16:9)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Heebo</vt:lpstr>
      <vt:lpstr>Nunito</vt:lpstr>
      <vt:lpstr>Source Sans 3</vt:lpstr>
      <vt:lpstr>1_Office Theme</vt:lpstr>
      <vt:lpstr>2_Office Theme</vt:lpstr>
      <vt:lpstr>PowerPoint Presentation</vt:lpstr>
      <vt:lpstr>Introduction</vt:lpstr>
      <vt:lpstr>Some of the widely used gestures</vt:lpstr>
      <vt:lpstr>GestureDetector</vt:lpstr>
      <vt:lpstr>Gestures and the corresponding events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2023-07-27T18:13:32Z</dcterms:modified>
</cp:coreProperties>
</file>