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1"/>
    <p:sldMasterId id="2147483693" r:id="rId2"/>
  </p:sldMasterIdLst>
  <p:notesMasterIdLst>
    <p:notesMasterId r:id="rId13"/>
  </p:notesMasterIdLst>
  <p:handoutMasterIdLst>
    <p:handoutMasterId r:id="rId14"/>
  </p:handoutMasterIdLst>
  <p:sldIdLst>
    <p:sldId id="336" r:id="rId3"/>
    <p:sldId id="338" r:id="rId4"/>
    <p:sldId id="339" r:id="rId5"/>
    <p:sldId id="340" r:id="rId6"/>
    <p:sldId id="341" r:id="rId7"/>
    <p:sldId id="342" r:id="rId8"/>
    <p:sldId id="343" r:id="rId9"/>
    <p:sldId id="345" r:id="rId10"/>
    <p:sldId id="346" r:id="rId11"/>
    <p:sldId id="348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A410"/>
    <a:srgbClr val="00D040"/>
    <a:srgbClr val="A3A3A3"/>
    <a:srgbClr val="FCB040"/>
    <a:srgbClr val="037CCF"/>
    <a:srgbClr val="F5C247"/>
    <a:srgbClr val="B5D301"/>
    <a:srgbClr val="022A40"/>
    <a:srgbClr val="3AB54A"/>
    <a:srgbClr val="C41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35"/>
    <p:restoredTop sz="94508"/>
  </p:normalViewPr>
  <p:slideViewPr>
    <p:cSldViewPr>
      <p:cViewPr varScale="1">
        <p:scale>
          <a:sx n="85" d="100"/>
          <a:sy n="85" d="100"/>
        </p:scale>
        <p:origin x="774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62424-DDEB-4A97-8DF5-6BF96CCB3FB5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53C4B-F994-412E-85D8-E2AB982928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99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ABD2D-06EE-4924-A970-DA7F071D30DD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73052-1C4D-4D99-A058-91D5791083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3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40992"/>
            <a:ext cx="7772400" cy="458115"/>
          </a:xfrm>
        </p:spPr>
        <p:txBody>
          <a:bodyPr/>
          <a:lstStyle>
            <a:lvl1pPr algn="ctr">
              <a:defRPr lang="en-US" sz="3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32020"/>
            <a:ext cx="6400800" cy="573330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1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6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6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9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426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5" indent="0">
              <a:buNone/>
              <a:defRPr sz="900"/>
            </a:lvl6pPr>
            <a:lvl7pPr marL="2743086" indent="0">
              <a:buNone/>
              <a:defRPr sz="900"/>
            </a:lvl7pPr>
            <a:lvl8pPr marL="3200266" indent="0">
              <a:buNone/>
              <a:defRPr sz="900"/>
            </a:lvl8pPr>
            <a:lvl9pPr marL="365744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8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2" indent="0">
              <a:buNone/>
              <a:defRPr sz="2400"/>
            </a:lvl3pPr>
            <a:lvl4pPr marL="1371543" indent="0">
              <a:buNone/>
              <a:defRPr sz="2000"/>
            </a:lvl4pPr>
            <a:lvl5pPr marL="1828724" indent="0">
              <a:buNone/>
              <a:defRPr sz="2000"/>
            </a:lvl5pPr>
            <a:lvl6pPr marL="2285905" indent="0">
              <a:buNone/>
              <a:defRPr sz="2000"/>
            </a:lvl6pPr>
            <a:lvl7pPr marL="2743086" indent="0">
              <a:buNone/>
              <a:defRPr sz="2000"/>
            </a:lvl7pPr>
            <a:lvl8pPr marL="3200266" indent="0">
              <a:buNone/>
              <a:defRPr sz="2000"/>
            </a:lvl8pPr>
            <a:lvl9pPr marL="365744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5" indent="0">
              <a:buNone/>
              <a:defRPr sz="900"/>
            </a:lvl6pPr>
            <a:lvl7pPr marL="2743086" indent="0">
              <a:buNone/>
              <a:defRPr sz="900"/>
            </a:lvl7pPr>
            <a:lvl8pPr marL="3200266" indent="0">
              <a:buNone/>
              <a:defRPr sz="900"/>
            </a:lvl8pPr>
            <a:lvl9pPr marL="365744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14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58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2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40992"/>
            <a:ext cx="7772400" cy="458115"/>
          </a:xfrm>
        </p:spPr>
        <p:txBody>
          <a:bodyPr/>
          <a:lstStyle>
            <a:lvl1pPr algn="ctr">
              <a:defRPr lang="en-US" sz="3000" kern="120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32020"/>
            <a:ext cx="6400800" cy="573330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37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59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445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046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473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48">
            <a:extLst>
              <a:ext uri="{FF2B5EF4-FFF2-40B4-BE49-F238E27FC236}">
                <a16:creationId xmlns:a16="http://schemas.microsoft.com/office/drawing/2014/main" id="{C755CB8E-7F53-C941-BA28-086A115040D6}"/>
              </a:ext>
            </a:extLst>
          </p:cNvPr>
          <p:cNvGrpSpPr/>
          <p:nvPr userDrawn="1"/>
        </p:nvGrpSpPr>
        <p:grpSpPr>
          <a:xfrm>
            <a:off x="-69646" y="-40467"/>
            <a:ext cx="9269063" cy="5235922"/>
            <a:chOff x="465059" y="62463"/>
            <a:chExt cx="9105450" cy="514350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69058B0-29F4-4647-9D82-09D5A2AE1B6C}"/>
                </a:ext>
              </a:extLst>
            </p:cNvPr>
            <p:cNvSpPr/>
            <p:nvPr/>
          </p:nvSpPr>
          <p:spPr>
            <a:xfrm>
              <a:off x="465059" y="2678767"/>
              <a:ext cx="5617707" cy="2526534"/>
            </a:xfrm>
            <a:custGeom>
              <a:avLst/>
              <a:gdLst>
                <a:gd name="connsiteX0" fmla="*/ 0 w 5617707"/>
                <a:gd name="connsiteY0" fmla="*/ 10980 h 2526534"/>
                <a:gd name="connsiteX1" fmla="*/ 2065120 w 5617707"/>
                <a:gd name="connsiteY1" fmla="*/ 1621464 h 2526534"/>
                <a:gd name="connsiteX2" fmla="*/ 4531883 w 5617707"/>
                <a:gd name="connsiteY2" fmla="*/ 1882605 h 2526534"/>
                <a:gd name="connsiteX3" fmla="*/ 5617708 w 5617707"/>
                <a:gd name="connsiteY3" fmla="*/ 2526535 h 2526534"/>
                <a:gd name="connsiteX4" fmla="*/ 0 w 5617707"/>
                <a:gd name="connsiteY4" fmla="*/ 2526535 h 2526534"/>
                <a:gd name="connsiteX5" fmla="*/ 0 w 5617707"/>
                <a:gd name="connsiteY5" fmla="*/ 10980 h 252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7707" h="2526534">
                  <a:moveTo>
                    <a:pt x="0" y="10980"/>
                  </a:moveTo>
                  <a:cubicBezTo>
                    <a:pt x="1305505" y="-132483"/>
                    <a:pt x="1432549" y="1169259"/>
                    <a:pt x="2065120" y="1621464"/>
                  </a:cubicBezTo>
                  <a:cubicBezTo>
                    <a:pt x="2738715" y="2103419"/>
                    <a:pt x="3739845" y="1825088"/>
                    <a:pt x="4531883" y="1882605"/>
                  </a:cubicBezTo>
                  <a:cubicBezTo>
                    <a:pt x="5006973" y="1916984"/>
                    <a:pt x="5405307" y="2145730"/>
                    <a:pt x="5617708" y="2526535"/>
                  </a:cubicBezTo>
                  <a:cubicBezTo>
                    <a:pt x="3441425" y="2526535"/>
                    <a:pt x="0" y="2526535"/>
                    <a:pt x="0" y="2526535"/>
                  </a:cubicBezTo>
                  <a:lnTo>
                    <a:pt x="0" y="10980"/>
                  </a:lnTo>
                  <a:close/>
                </a:path>
              </a:pathLst>
            </a:custGeom>
            <a:solidFill>
              <a:schemeClr val="accent3">
                <a:lumMod val="10000"/>
                <a:alpha val="25000"/>
              </a:schemeClr>
            </a:solidFill>
            <a:ln w="66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CC7CF36-7F99-4349-BA39-8B52819060E4}"/>
                </a:ext>
              </a:extLst>
            </p:cNvPr>
            <p:cNvSpPr/>
            <p:nvPr/>
          </p:nvSpPr>
          <p:spPr>
            <a:xfrm>
              <a:off x="465059" y="2919534"/>
              <a:ext cx="5054613" cy="2286428"/>
            </a:xfrm>
            <a:custGeom>
              <a:avLst/>
              <a:gdLst>
                <a:gd name="connsiteX0" fmla="*/ 0 w 5054613"/>
                <a:gd name="connsiteY0" fmla="*/ 22759 h 2286428"/>
                <a:gd name="connsiteX1" fmla="*/ 1641641 w 5054613"/>
                <a:gd name="connsiteY1" fmla="*/ 1376068 h 2286428"/>
                <a:gd name="connsiteX2" fmla="*/ 3835790 w 5054613"/>
                <a:gd name="connsiteY2" fmla="*/ 1530770 h 2286428"/>
                <a:gd name="connsiteX3" fmla="*/ 5054614 w 5054613"/>
                <a:gd name="connsiteY3" fmla="*/ 2286428 h 2286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54613" h="2286428">
                  <a:moveTo>
                    <a:pt x="0" y="22759"/>
                  </a:moveTo>
                  <a:cubicBezTo>
                    <a:pt x="878056" y="-174915"/>
                    <a:pt x="1072592" y="968819"/>
                    <a:pt x="1641641" y="1376068"/>
                  </a:cubicBezTo>
                  <a:cubicBezTo>
                    <a:pt x="2247745" y="1809762"/>
                    <a:pt x="3121831" y="1496392"/>
                    <a:pt x="3835790" y="1530770"/>
                  </a:cubicBezTo>
                  <a:cubicBezTo>
                    <a:pt x="4388958" y="1557215"/>
                    <a:pt x="4862725" y="1943969"/>
                    <a:pt x="5054614" y="2286428"/>
                  </a:cubicBezTo>
                </a:path>
              </a:pathLst>
            </a:custGeom>
            <a:noFill/>
            <a:ln w="6611" cap="flat">
              <a:solidFill>
                <a:schemeClr val="accent1">
                  <a:lumMod val="60000"/>
                  <a:lumOff val="40000"/>
                  <a:alpha val="2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182CAD5-0F0E-7248-A66B-81A5CC8E7F9E}"/>
                </a:ext>
              </a:extLst>
            </p:cNvPr>
            <p:cNvSpPr/>
            <p:nvPr/>
          </p:nvSpPr>
          <p:spPr>
            <a:xfrm>
              <a:off x="6133716" y="62463"/>
              <a:ext cx="3436792" cy="1545822"/>
            </a:xfrm>
            <a:custGeom>
              <a:avLst/>
              <a:gdLst>
                <a:gd name="connsiteX0" fmla="*/ 3436793 w 3436792"/>
                <a:gd name="connsiteY0" fmla="*/ 1539083 h 1545822"/>
                <a:gd name="connsiteX1" fmla="*/ 2173636 w 3436792"/>
                <a:gd name="connsiteY1" fmla="*/ 554017 h 1545822"/>
                <a:gd name="connsiteX2" fmla="*/ 664994 w 3436792"/>
                <a:gd name="connsiteY2" fmla="*/ 394026 h 1545822"/>
                <a:gd name="connsiteX3" fmla="*/ 0 w 3436792"/>
                <a:gd name="connsiteY3" fmla="*/ 0 h 1545822"/>
                <a:gd name="connsiteX4" fmla="*/ 3436793 w 3436792"/>
                <a:gd name="connsiteY4" fmla="*/ 0 h 1545822"/>
                <a:gd name="connsiteX5" fmla="*/ 3436793 w 3436792"/>
                <a:gd name="connsiteY5" fmla="*/ 1539083 h 154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36792" h="1545822">
                  <a:moveTo>
                    <a:pt x="3436793" y="1539083"/>
                  </a:moveTo>
                  <a:cubicBezTo>
                    <a:pt x="2638139" y="1627012"/>
                    <a:pt x="2560060" y="830365"/>
                    <a:pt x="2173636" y="554017"/>
                  </a:cubicBezTo>
                  <a:cubicBezTo>
                    <a:pt x="1761406" y="259158"/>
                    <a:pt x="1149347" y="429727"/>
                    <a:pt x="664994" y="394026"/>
                  </a:cubicBezTo>
                  <a:cubicBezTo>
                    <a:pt x="373852" y="372871"/>
                    <a:pt x="130352" y="232714"/>
                    <a:pt x="0" y="0"/>
                  </a:cubicBezTo>
                  <a:cubicBezTo>
                    <a:pt x="1331311" y="0"/>
                    <a:pt x="3436793" y="0"/>
                    <a:pt x="3436793" y="0"/>
                  </a:cubicBezTo>
                  <a:lnTo>
                    <a:pt x="3436793" y="1539083"/>
                  </a:lnTo>
                  <a:close/>
                </a:path>
              </a:pathLst>
            </a:custGeom>
            <a:solidFill>
              <a:schemeClr val="accent3">
                <a:lumMod val="10000"/>
                <a:alpha val="25000"/>
              </a:schemeClr>
            </a:solidFill>
            <a:ln w="66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E4FC70E-4D89-D54E-9EE6-57B08F75CDA9}"/>
                </a:ext>
              </a:extLst>
            </p:cNvPr>
            <p:cNvSpPr/>
            <p:nvPr/>
          </p:nvSpPr>
          <p:spPr>
            <a:xfrm>
              <a:off x="6399052" y="62463"/>
              <a:ext cx="3171457" cy="1434412"/>
            </a:xfrm>
            <a:custGeom>
              <a:avLst/>
              <a:gdLst>
                <a:gd name="connsiteX0" fmla="*/ 3171457 w 3171457"/>
                <a:gd name="connsiteY0" fmla="*/ 1420082 h 1434412"/>
                <a:gd name="connsiteX1" fmla="*/ 2141214 w 3171457"/>
                <a:gd name="connsiteY1" fmla="*/ 571206 h 1434412"/>
                <a:gd name="connsiteX2" fmla="*/ 764908 w 3171457"/>
                <a:gd name="connsiteY2" fmla="*/ 474022 h 1434412"/>
                <a:gd name="connsiteX3" fmla="*/ 0 w 3171457"/>
                <a:gd name="connsiteY3" fmla="*/ 0 h 143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1457" h="1434412">
                  <a:moveTo>
                    <a:pt x="3171457" y="1420082"/>
                  </a:moveTo>
                  <a:cubicBezTo>
                    <a:pt x="2620274" y="1544372"/>
                    <a:pt x="2498524" y="826398"/>
                    <a:pt x="2141214" y="571206"/>
                  </a:cubicBezTo>
                  <a:cubicBezTo>
                    <a:pt x="1761406" y="299487"/>
                    <a:pt x="1212869" y="495839"/>
                    <a:pt x="764908" y="474022"/>
                  </a:cubicBezTo>
                  <a:cubicBezTo>
                    <a:pt x="417524" y="457494"/>
                    <a:pt x="120427" y="214863"/>
                    <a:pt x="0" y="0"/>
                  </a:cubicBezTo>
                </a:path>
              </a:pathLst>
            </a:custGeom>
            <a:noFill/>
            <a:ln w="6611" cap="flat">
              <a:solidFill>
                <a:schemeClr val="accent1">
                  <a:lumMod val="60000"/>
                  <a:lumOff val="40000"/>
                  <a:alpha val="2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9606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208783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7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7/27/2023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9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331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53819"/>
            <a:ext cx="8229600" cy="374080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p:txStyles>
    <p:titleStyle>
      <a:lvl1pPr algn="l" defTabSz="914362" rtl="0" eaLnBrk="1" latinLnBrk="0" hangingPunct="1">
        <a:spcBef>
          <a:spcPct val="0"/>
        </a:spcBef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19" indent="-285738" algn="l" defTabSz="91436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2952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134" indent="-228591" algn="l" defTabSz="914362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314" indent="-228591" algn="l" defTabSz="914362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495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8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8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331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53819"/>
            <a:ext cx="8229600" cy="374080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4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700" r:id="rId6"/>
    <p:sldLayoutId id="2147483701" r:id="rId7"/>
    <p:sldLayoutId id="2147483702" r:id="rId8"/>
    <p:sldLayoutId id="2147483710" r:id="rId9"/>
  </p:sldLayoutIdLst>
  <p:txStyles>
    <p:titleStyle>
      <a:lvl1pPr algn="l" defTabSz="914362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1pPr>
      <a:lvl2pPr marL="742919" indent="-285738" algn="l" defTabSz="91436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2pPr>
      <a:lvl3pPr marL="1142952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3pPr>
      <a:lvl4pPr marL="1600134" indent="-228591" algn="l" defTabSz="914362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4pPr>
      <a:lvl5pPr marL="2057314" indent="-228591" algn="l" defTabSz="914362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5pPr>
      <a:lvl6pPr marL="2514495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8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8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ouching a screen of a smartphone&#10;&#10;Description automatically generated">
            <a:extLst>
              <a:ext uri="{FF2B5EF4-FFF2-40B4-BE49-F238E27FC236}">
                <a16:creationId xmlns:a16="http://schemas.microsoft.com/office/drawing/2014/main" id="{60F86A9E-A431-FE12-4599-19826683CE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86" y="685800"/>
            <a:ext cx="3639278" cy="3638550"/>
          </a:xfrm>
          <a:prstGeom prst="rect">
            <a:avLst/>
          </a:prstGeom>
        </p:spPr>
      </p:pic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45314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31A9E78-1C42-4E42-9EE0-EEB6D9B4D6D4}"/>
              </a:ext>
            </a:extLst>
          </p:cNvPr>
          <p:cNvSpPr txBox="1"/>
          <p:nvPr/>
        </p:nvSpPr>
        <p:spPr>
          <a:xfrm>
            <a:off x="76200" y="2190750"/>
            <a:ext cx="5334000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fontAlgn="base"/>
            <a:r>
              <a:rPr lang="en-US" sz="4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Introduction to Themes</a:t>
            </a:r>
            <a:endParaRPr lang="en-US" sz="4400" b="1" i="0" dirty="0">
              <a:solidFill>
                <a:srgbClr val="273239"/>
              </a:solidFill>
              <a:effectLst/>
              <a:latin typeface="Source Sans 3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902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45314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16946"/>
            <a:ext cx="8229600" cy="3740804"/>
          </a:xfrm>
        </p:spPr>
        <p:txBody>
          <a:bodyPr>
            <a:normAutofit/>
          </a:bodyPr>
          <a:lstStyle/>
          <a:p>
            <a:pPr algn="l" fontAlgn="base"/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Themes are an integral part of UI for any application.</a:t>
            </a:r>
          </a:p>
          <a:p>
            <a:pPr algn="l" fontAlgn="base"/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Themes are used to design the fonts and colors of an application to make it more presentable. </a:t>
            </a:r>
          </a:p>
          <a:p>
            <a:pPr algn="l" fontAlgn="base"/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In Flutter, the Theme widget is used to add themes to an application. </a:t>
            </a:r>
          </a:p>
          <a:p>
            <a:pPr algn="l" fontAlgn="base"/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One can use it either for a particular part of the application like buttons and navigation bar or define it in the root of the application to use it throughout the entire app.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83272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45314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0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i="0" dirty="0">
                <a:solidFill>
                  <a:srgbClr val="273239"/>
                </a:solidFill>
                <a:effectLst/>
                <a:latin typeface="Nunito" pitchFamily="2" charset="0"/>
              </a:rPr>
              <a:t>Creating a Theme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16946"/>
            <a:ext cx="8229600" cy="3740804"/>
          </a:xfrm>
        </p:spPr>
        <p:txBody>
          <a:bodyPr>
            <a:normAutofit lnSpcReduction="10000"/>
          </a:bodyPr>
          <a:lstStyle/>
          <a:p>
            <a:pPr marL="0" indent="0" algn="l" fontAlgn="base">
              <a:buNone/>
            </a:pPr>
            <a:r>
              <a:rPr lang="en-US" sz="2800" b="0" i="0" dirty="0">
                <a:solidFill>
                  <a:srgbClr val="273239"/>
                </a:solidFill>
                <a:effectLst/>
                <a:latin typeface="Nunito" pitchFamily="2" charset="0"/>
              </a:rPr>
              <a:t>Use the Theme widget to create a theme.  In themes some of the properties that can be used are given below: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TextTheme</a:t>
            </a:r>
            <a:endParaRPr lang="en-US" sz="2000" b="0" i="0" dirty="0">
              <a:solidFill>
                <a:srgbClr val="273239"/>
              </a:solidFill>
              <a:effectLst/>
              <a:latin typeface="Nunito" pitchFamily="2" charset="0"/>
            </a:endParaRP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73239"/>
                </a:solidFill>
                <a:effectLst/>
                <a:latin typeface="Nunito" pitchFamily="2" charset="0"/>
              </a:rPr>
              <a:t>brightness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primarycolor</a:t>
            </a:r>
            <a:endParaRPr lang="en-US" sz="2000" b="0" i="0" dirty="0">
              <a:solidFill>
                <a:srgbClr val="273239"/>
              </a:solidFill>
              <a:effectLst/>
              <a:latin typeface="Nunito" pitchFamily="2" charset="0"/>
            </a:endParaRP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accentColor</a:t>
            </a:r>
            <a:endParaRPr lang="en-US" sz="2000" b="0" i="0" dirty="0">
              <a:solidFill>
                <a:srgbClr val="273239"/>
              </a:solidFill>
              <a:effectLst/>
              <a:latin typeface="Nunito" pitchFamily="2" charset="0"/>
            </a:endParaRP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fontFamily</a:t>
            </a:r>
            <a:br>
              <a:rPr lang="en-US" sz="2800" dirty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46096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90470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41628"/>
            <a:ext cx="8229600" cy="533311"/>
          </a:xfrm>
        </p:spPr>
        <p:txBody>
          <a:bodyPr>
            <a:normAutofit/>
          </a:bodyPr>
          <a:lstStyle/>
          <a:p>
            <a:r>
              <a:rPr lang="en-US" sz="2400" b="1" i="0" dirty="0">
                <a:solidFill>
                  <a:srgbClr val="273239"/>
                </a:solidFill>
                <a:effectLst/>
                <a:latin typeface="Nunito" pitchFamily="2" charset="0"/>
              </a:rPr>
              <a:t>Creating a Theme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361686"/>
          </a:xfrm>
        </p:spPr>
        <p:txBody>
          <a:bodyPr>
            <a:noAutofit/>
          </a:bodyPr>
          <a:lstStyle/>
          <a:p>
            <a:pPr marL="0" indent="0" algn="l" fontAlgn="base">
              <a:buNone/>
            </a:pP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MaterialApp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(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title: title,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theme: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ThemeData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(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	brightness: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Brightness.dark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	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primaryColor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: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Colors.lightBlue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[800],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	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accentColor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: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Colors.cyan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[600],</a:t>
            </a:r>
          </a:p>
          <a:p>
            <a:pPr marL="0" indent="0" algn="l" fontAlgn="base">
              <a:buNone/>
            </a:pPr>
            <a:endParaRPr lang="en-US" sz="500" b="0" i="0" dirty="0">
              <a:solidFill>
                <a:srgbClr val="273239"/>
              </a:solidFill>
              <a:effectLst/>
              <a:latin typeface="Nunito" pitchFamily="2" charset="0"/>
            </a:endParaRP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	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fontFamily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: 'Georgia’,</a:t>
            </a:r>
          </a:p>
          <a:p>
            <a:pPr marL="0" indent="0" algn="l" fontAlgn="base">
              <a:buNone/>
            </a:pPr>
            <a:endParaRPr lang="en-US" sz="500" b="0" i="0" dirty="0">
              <a:solidFill>
                <a:srgbClr val="273239"/>
              </a:solidFill>
              <a:effectLst/>
              <a:latin typeface="Nunito" pitchFamily="2" charset="0"/>
            </a:endParaRP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	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textTheme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: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TextTheme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(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	headline1: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TextStyle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(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fontSize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: 72.0,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fontWeight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: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FontWeight.bold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),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	headline6: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TextStyle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(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fontSize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: 36.0,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fontStyle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: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FontStyle.italic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),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	bodyText2: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TextStyle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(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fontSize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: 14.0,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fontFamily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: 'Hind'),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	),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)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383670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90470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3439"/>
            <a:ext cx="8229600" cy="533311"/>
          </a:xfrm>
        </p:spPr>
        <p:txBody>
          <a:bodyPr>
            <a:normAutofit/>
          </a:bodyPr>
          <a:lstStyle/>
          <a:p>
            <a:r>
              <a:rPr lang="en-US" sz="2400" b="1" i="0" dirty="0">
                <a:solidFill>
                  <a:srgbClr val="273239"/>
                </a:solidFill>
                <a:effectLst/>
                <a:latin typeface="Nunito" pitchFamily="2" charset="0"/>
              </a:rPr>
              <a:t>How to use it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42950"/>
            <a:ext cx="8229600" cy="4361686"/>
          </a:xfrm>
        </p:spPr>
        <p:txBody>
          <a:bodyPr>
            <a:noAutofit/>
          </a:bodyPr>
          <a:lstStyle/>
          <a:p>
            <a:pPr marL="0" indent="0" algn="l" fontAlgn="base">
              <a:buNone/>
            </a:pPr>
            <a:endParaRPr lang="en-US" sz="1800" b="0" i="0" dirty="0">
              <a:solidFill>
                <a:srgbClr val="273239"/>
              </a:solidFill>
              <a:effectLst/>
              <a:latin typeface="Nunito" pitchFamily="2" charset="0"/>
            </a:endParaRPr>
          </a:p>
          <a:p>
            <a:pPr marL="0" indent="0" algn="l" fontAlgn="base">
              <a:buNone/>
            </a:pPr>
            <a:endParaRPr lang="en-US" sz="1800" dirty="0">
              <a:solidFill>
                <a:srgbClr val="273239"/>
              </a:solidFill>
              <a:latin typeface="Nunito" pitchFamily="2" charset="0"/>
            </a:endParaRP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Container(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color: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Theme.of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(context).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accentColor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child: Text(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	'Hello Everyone!',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	style: </a:t>
            </a:r>
            <a:r>
              <a:rPr lang="en-US" sz="18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Theme.of</a:t>
            </a: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(context).textTheme.headline6,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),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273239"/>
                </a:solidFill>
                <a:effectLst/>
                <a:latin typeface="Nunito" pitchFamily="2" charset="0"/>
              </a:rPr>
              <a:t>);</a:t>
            </a:r>
          </a:p>
          <a:p>
            <a:pPr marL="0" indent="0" algn="l" fontAlgn="base">
              <a:buNone/>
            </a:pPr>
            <a:endParaRPr lang="en-US" sz="1800" b="0" i="0" dirty="0">
              <a:solidFill>
                <a:srgbClr val="273239"/>
              </a:solidFill>
              <a:effectLst/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968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90470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8104"/>
            <a:ext cx="8229600" cy="533311"/>
          </a:xfrm>
        </p:spPr>
        <p:txBody>
          <a:bodyPr>
            <a:normAutofit/>
          </a:bodyPr>
          <a:lstStyle/>
          <a:p>
            <a:pPr algn="l"/>
            <a:r>
              <a:rPr lang="en-US" b="1" i="0" dirty="0">
                <a:solidFill>
                  <a:srgbClr val="4A4A4A"/>
                </a:solidFill>
                <a:effectLst/>
                <a:latin typeface="Google Sans"/>
              </a:rPr>
              <a:t>Themes for part of an application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42950"/>
            <a:ext cx="8229600" cy="4361686"/>
          </a:xfrm>
        </p:spPr>
        <p:txBody>
          <a:bodyPr>
            <a:noAutofit/>
          </a:bodyPr>
          <a:lstStyle/>
          <a:p>
            <a:pPr marL="0" indent="0" algn="l" fontAlgn="base">
              <a:buNone/>
            </a:pP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To override the app-wide theme in part of an application, wrap a section of the app in a Theme widget</a:t>
            </a:r>
          </a:p>
          <a:p>
            <a:pPr marL="0" indent="0" algn="l" fontAlgn="base">
              <a:buNone/>
            </a:pPr>
            <a:endParaRPr lang="en-US" sz="2800" dirty="0">
              <a:solidFill>
                <a:srgbClr val="273239"/>
              </a:solidFill>
              <a:latin typeface="Nunito" pitchFamily="2" charset="0"/>
            </a:endParaRPr>
          </a:p>
          <a:p>
            <a:pPr marL="0" indent="0" algn="l" fontAlgn="base">
              <a:buNone/>
            </a:pPr>
            <a:r>
              <a:rPr lang="en-US" sz="2800" b="0" i="0" dirty="0">
                <a:solidFill>
                  <a:srgbClr val="4A4A4A"/>
                </a:solidFill>
                <a:effectLst/>
                <a:latin typeface="Google Sans Text"/>
              </a:rPr>
              <a:t>There are two ways to approach this:</a:t>
            </a:r>
          </a:p>
          <a:p>
            <a:pPr marL="0" indent="0" algn="l" fontAlgn="base">
              <a:buNone/>
            </a:pPr>
            <a:endParaRPr lang="en-US" sz="1800" dirty="0">
              <a:solidFill>
                <a:srgbClr val="4A4A4A"/>
              </a:solidFill>
              <a:latin typeface="Google Sans Text"/>
            </a:endParaRPr>
          </a:p>
          <a:p>
            <a:pPr lvl="1" fontAlgn="base"/>
            <a:r>
              <a:rPr lang="en-US" sz="2500" dirty="0">
                <a:solidFill>
                  <a:srgbClr val="273239"/>
                </a:solidFill>
                <a:latin typeface="Nunito" pitchFamily="2" charset="0"/>
              </a:rPr>
              <a:t>C</a:t>
            </a:r>
            <a:r>
              <a:rPr lang="en-US" sz="2500" b="0" i="0" dirty="0">
                <a:solidFill>
                  <a:srgbClr val="273239"/>
                </a:solidFill>
                <a:effectLst/>
                <a:latin typeface="Nunito" pitchFamily="2" charset="0"/>
              </a:rPr>
              <a:t>reating a unique </a:t>
            </a:r>
            <a:r>
              <a:rPr lang="en-US" sz="25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ThemeData</a:t>
            </a:r>
            <a:endParaRPr lang="en-US" sz="2500" b="0" i="0" dirty="0">
              <a:solidFill>
                <a:srgbClr val="273239"/>
              </a:solidFill>
              <a:effectLst/>
              <a:latin typeface="Nunito" pitchFamily="2" charset="0"/>
            </a:endParaRPr>
          </a:p>
          <a:p>
            <a:pPr lvl="1" fontAlgn="base"/>
            <a:r>
              <a:rPr lang="en-US" sz="2500" dirty="0">
                <a:solidFill>
                  <a:srgbClr val="273239"/>
                </a:solidFill>
                <a:latin typeface="Nunito" pitchFamily="2" charset="0"/>
              </a:rPr>
              <a:t>E</a:t>
            </a:r>
            <a:r>
              <a:rPr lang="en-US" sz="2500" b="0" i="0" dirty="0">
                <a:solidFill>
                  <a:srgbClr val="273239"/>
                </a:solidFill>
                <a:effectLst/>
                <a:latin typeface="Nunito" pitchFamily="2" charset="0"/>
              </a:rPr>
              <a:t>xtending the parent theme</a:t>
            </a:r>
          </a:p>
        </p:txBody>
      </p:sp>
    </p:spTree>
    <p:extLst>
      <p:ext uri="{BB962C8B-B14F-4D97-AF65-F5344CB8AC3E}">
        <p14:creationId xmlns:p14="http://schemas.microsoft.com/office/powerpoint/2010/main" val="3197505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90470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3439"/>
            <a:ext cx="8229600" cy="533311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4A4A4A"/>
                </a:solidFill>
                <a:effectLst/>
                <a:latin typeface="Google Sans"/>
              </a:rPr>
              <a:t>Themes for part of an application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42950"/>
            <a:ext cx="8229600" cy="4361686"/>
          </a:xfrm>
        </p:spPr>
        <p:txBody>
          <a:bodyPr>
            <a:noAutofit/>
          </a:bodyPr>
          <a:lstStyle/>
          <a:p>
            <a:pPr marL="0" indent="0" algn="l" fontAlgn="base">
              <a:buNone/>
            </a:pP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To override the app-wide theme in part of an application, wrap a section of the app in a Theme widget</a:t>
            </a:r>
          </a:p>
          <a:p>
            <a:pPr marL="0" indent="0" algn="l" fontAlgn="base">
              <a:buNone/>
            </a:pPr>
            <a:endParaRPr lang="en-US" sz="2800" dirty="0">
              <a:solidFill>
                <a:srgbClr val="273239"/>
              </a:solidFill>
              <a:latin typeface="Nunito" pitchFamily="2" charset="0"/>
            </a:endParaRPr>
          </a:p>
          <a:p>
            <a:pPr marL="0" indent="0" algn="l" fontAlgn="base">
              <a:buNone/>
            </a:pPr>
            <a:r>
              <a:rPr lang="en-US" sz="2800" b="0" i="0" dirty="0">
                <a:solidFill>
                  <a:srgbClr val="4A4A4A"/>
                </a:solidFill>
                <a:effectLst/>
                <a:latin typeface="Google Sans Text"/>
              </a:rPr>
              <a:t>There are two ways to approach this:</a:t>
            </a:r>
          </a:p>
          <a:p>
            <a:pPr marL="0" indent="0" algn="l" fontAlgn="base">
              <a:buNone/>
            </a:pPr>
            <a:endParaRPr lang="en-US" sz="1800" dirty="0">
              <a:solidFill>
                <a:srgbClr val="4A4A4A"/>
              </a:solidFill>
              <a:latin typeface="Google Sans Text"/>
            </a:endParaRPr>
          </a:p>
          <a:p>
            <a:pPr lvl="1" fontAlgn="base"/>
            <a:r>
              <a:rPr lang="en-US" sz="2500" dirty="0">
                <a:solidFill>
                  <a:srgbClr val="273239"/>
                </a:solidFill>
                <a:latin typeface="Nunito" pitchFamily="2" charset="0"/>
              </a:rPr>
              <a:t>C</a:t>
            </a:r>
            <a:r>
              <a:rPr lang="en-US" sz="2500" b="0" i="0" dirty="0">
                <a:solidFill>
                  <a:srgbClr val="273239"/>
                </a:solidFill>
                <a:effectLst/>
                <a:latin typeface="Nunito" pitchFamily="2" charset="0"/>
              </a:rPr>
              <a:t>reating a unique </a:t>
            </a:r>
            <a:r>
              <a:rPr lang="en-US" sz="25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ThemeData</a:t>
            </a:r>
            <a:endParaRPr lang="en-US" sz="2500" b="0" i="0" dirty="0">
              <a:solidFill>
                <a:srgbClr val="273239"/>
              </a:solidFill>
              <a:effectLst/>
              <a:latin typeface="Nunito" pitchFamily="2" charset="0"/>
            </a:endParaRPr>
          </a:p>
          <a:p>
            <a:pPr lvl="1" fontAlgn="base"/>
            <a:r>
              <a:rPr lang="en-US" sz="2500" dirty="0">
                <a:solidFill>
                  <a:srgbClr val="273239"/>
                </a:solidFill>
                <a:latin typeface="Nunito" pitchFamily="2" charset="0"/>
              </a:rPr>
              <a:t>E</a:t>
            </a:r>
            <a:r>
              <a:rPr lang="en-US" sz="2500" b="0" i="0" dirty="0">
                <a:solidFill>
                  <a:srgbClr val="273239"/>
                </a:solidFill>
                <a:effectLst/>
                <a:latin typeface="Nunito" pitchFamily="2" charset="0"/>
              </a:rPr>
              <a:t>xtending the parent theme</a:t>
            </a:r>
          </a:p>
        </p:txBody>
      </p:sp>
    </p:spTree>
    <p:extLst>
      <p:ext uri="{BB962C8B-B14F-4D97-AF65-F5344CB8AC3E}">
        <p14:creationId xmlns:p14="http://schemas.microsoft.com/office/powerpoint/2010/main" val="3082727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00158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3439"/>
            <a:ext cx="8229600" cy="533311"/>
          </a:xfrm>
        </p:spPr>
        <p:txBody>
          <a:bodyPr>
            <a:normAutofit/>
          </a:bodyPr>
          <a:lstStyle/>
          <a:p>
            <a:pPr algn="l"/>
            <a:r>
              <a:rPr lang="en-US" altLang="en-US" dirty="0"/>
              <a:t>Creating unique </a:t>
            </a:r>
            <a:r>
              <a:rPr lang="en-US" altLang="en-US" dirty="0" err="1"/>
              <a:t>ThemeData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42950"/>
            <a:ext cx="8229600" cy="4361686"/>
          </a:xfrm>
        </p:spPr>
        <p:txBody>
          <a:bodyPr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/>
              <a:t>If you don’t want to inherit any application colors or font styles, create a </a:t>
            </a:r>
            <a:r>
              <a:rPr lang="en-US" altLang="en-US" sz="2000" dirty="0" err="1"/>
              <a:t>ThemeData</a:t>
            </a:r>
            <a:r>
              <a:rPr lang="en-US" altLang="en-US" sz="2000" dirty="0"/>
              <a:t>() instance and pass that to the Theme widget.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4A4A4A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4A4A4A"/>
              </a:solidFill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Theme(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// Create a unique theme with `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ThemeData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`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data: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ThemeData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splashColor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Colors.yellow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),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child: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FloatingActionButton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onPressed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 () {},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  child: const Icon(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Icons.add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),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);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15801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19150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17CE3-9954-55E7-7811-66CA8680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3439"/>
            <a:ext cx="8229600" cy="533311"/>
          </a:xfrm>
        </p:spPr>
        <p:txBody>
          <a:bodyPr>
            <a:normAutofit/>
          </a:bodyPr>
          <a:lstStyle/>
          <a:p>
            <a:r>
              <a:rPr lang="en-US" sz="2800" b="0" i="0" dirty="0">
                <a:solidFill>
                  <a:srgbClr val="4A4A4A"/>
                </a:solidFill>
                <a:effectLst/>
                <a:latin typeface="Google Sans"/>
              </a:rPr>
              <a:t>Extending the parent theme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80A8-C840-10EE-7BDD-56635F171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75217"/>
            <a:ext cx="8229600" cy="4361686"/>
          </a:xfrm>
        </p:spPr>
        <p:txBody>
          <a:bodyPr>
            <a:noAutofit/>
          </a:bodyPr>
          <a:lstStyle/>
          <a:p>
            <a:pPr marL="0" indent="0" algn="l" fontAlgn="base">
              <a:buNone/>
            </a:pP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Rather than overriding everything, it often makes sense to extend the parent theme. You can handle this by using the </a:t>
            </a:r>
            <a:r>
              <a:rPr lang="en-US" sz="24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copyWith</a:t>
            </a: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() method.</a:t>
            </a:r>
          </a:p>
          <a:p>
            <a:pPr marL="0" indent="0" algn="l" fontAlgn="base">
              <a:buNone/>
            </a:pPr>
            <a:endParaRPr lang="en-US" sz="1000" dirty="0">
              <a:solidFill>
                <a:srgbClr val="273239"/>
              </a:solidFill>
              <a:latin typeface="Nunito" pitchFamily="2" charset="0"/>
            </a:endParaRP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Theme(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  // Find and extend the parent theme using `</a:t>
            </a:r>
            <a:r>
              <a:rPr lang="en-US" sz="1800" b="0" i="0" dirty="0" err="1">
                <a:solidFill>
                  <a:srgbClr val="4A4A4A"/>
                </a:solidFill>
                <a:effectLst/>
                <a:latin typeface="Google Sans Text"/>
              </a:rPr>
              <a:t>copyWith</a:t>
            </a: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`. See the next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  // section for more info on `</a:t>
            </a:r>
            <a:r>
              <a:rPr lang="en-US" sz="1800" b="0" i="0" dirty="0" err="1">
                <a:solidFill>
                  <a:srgbClr val="4A4A4A"/>
                </a:solidFill>
                <a:effectLst/>
                <a:latin typeface="Google Sans Text"/>
              </a:rPr>
              <a:t>Theme.of</a:t>
            </a: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`.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  data: </a:t>
            </a:r>
            <a:r>
              <a:rPr lang="en-US" sz="1800" b="0" i="0" dirty="0" err="1">
                <a:solidFill>
                  <a:srgbClr val="4A4A4A"/>
                </a:solidFill>
                <a:effectLst/>
                <a:latin typeface="Google Sans Text"/>
              </a:rPr>
              <a:t>Theme.of</a:t>
            </a: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(context).</a:t>
            </a:r>
            <a:r>
              <a:rPr lang="en-US" sz="1800" b="0" i="0" dirty="0" err="1">
                <a:solidFill>
                  <a:srgbClr val="4A4A4A"/>
                </a:solidFill>
                <a:effectLst/>
                <a:latin typeface="Google Sans Text"/>
              </a:rPr>
              <a:t>copyWith</a:t>
            </a: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(</a:t>
            </a:r>
            <a:r>
              <a:rPr lang="en-US" sz="1800" b="0" i="0" dirty="0" err="1">
                <a:solidFill>
                  <a:srgbClr val="4A4A4A"/>
                </a:solidFill>
                <a:effectLst/>
                <a:latin typeface="Google Sans Text"/>
              </a:rPr>
              <a:t>splashColor</a:t>
            </a: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: </a:t>
            </a:r>
            <a:r>
              <a:rPr lang="en-US" sz="1800" b="0" i="0" dirty="0" err="1">
                <a:solidFill>
                  <a:srgbClr val="4A4A4A"/>
                </a:solidFill>
                <a:effectLst/>
                <a:latin typeface="Google Sans Text"/>
              </a:rPr>
              <a:t>Colors.yellow</a:t>
            </a: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),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  child: const </a:t>
            </a:r>
            <a:r>
              <a:rPr lang="en-US" sz="1800" b="0" i="0" dirty="0" err="1">
                <a:solidFill>
                  <a:srgbClr val="4A4A4A"/>
                </a:solidFill>
                <a:effectLst/>
                <a:latin typeface="Google Sans Text"/>
              </a:rPr>
              <a:t>FloatingActionButton</a:t>
            </a: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(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    </a:t>
            </a:r>
            <a:r>
              <a:rPr lang="en-US" sz="1800" b="0" i="0" dirty="0" err="1">
                <a:solidFill>
                  <a:srgbClr val="4A4A4A"/>
                </a:solidFill>
                <a:effectLst/>
                <a:latin typeface="Google Sans Text"/>
              </a:rPr>
              <a:t>onPressed</a:t>
            </a: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: null,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    child: Icon(</a:t>
            </a:r>
            <a:r>
              <a:rPr lang="en-US" sz="1800" b="0" i="0" dirty="0" err="1">
                <a:solidFill>
                  <a:srgbClr val="4A4A4A"/>
                </a:solidFill>
                <a:effectLst/>
                <a:latin typeface="Google Sans Text"/>
              </a:rPr>
              <a:t>Icons.add</a:t>
            </a: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),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  ),</a:t>
            </a:r>
          </a:p>
          <a:p>
            <a:pPr marL="0" indent="0" algn="l" fontAlgn="base">
              <a:buNone/>
            </a:pPr>
            <a:r>
              <a:rPr lang="en-US" sz="1800" b="0" i="0" dirty="0">
                <a:solidFill>
                  <a:srgbClr val="4A4A4A"/>
                </a:solidFill>
                <a:effectLst/>
                <a:latin typeface="Google Sans Text"/>
              </a:rPr>
              <a:t>);</a:t>
            </a:r>
            <a:endParaRPr lang="en-US" sz="1800" b="0" i="0" dirty="0">
              <a:solidFill>
                <a:srgbClr val="273239"/>
              </a:solidFill>
              <a:effectLst/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245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imation Thank You GIF by MillMotion - Find &amp; Share on GIPHY">
            <a:extLst>
              <a:ext uri="{FF2B5EF4-FFF2-40B4-BE49-F238E27FC236}">
                <a16:creationId xmlns:a16="http://schemas.microsoft.com/office/drawing/2014/main" id="{78C1295E-4045-CB79-70C0-E3D30272DB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17351" r="23333" b="13333"/>
          <a:stretch/>
        </p:blipFill>
        <p:spPr bwMode="auto">
          <a:xfrm>
            <a:off x="5791200" y="1566498"/>
            <a:ext cx="2514600" cy="237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8" name="Graphic 4">
            <a:extLst>
              <a:ext uri="{FF2B5EF4-FFF2-40B4-BE49-F238E27FC236}">
                <a16:creationId xmlns:a16="http://schemas.microsoft.com/office/drawing/2014/main" id="{FC1C3865-3E7D-B34E-8B48-C1E53B0EF15E}"/>
              </a:ext>
            </a:extLst>
          </p:cNvPr>
          <p:cNvGrpSpPr/>
          <p:nvPr/>
        </p:nvGrpSpPr>
        <p:grpSpPr>
          <a:xfrm>
            <a:off x="0" y="847051"/>
            <a:ext cx="7222328" cy="4362392"/>
            <a:chOff x="16671" y="1066199"/>
            <a:chExt cx="7222328" cy="407664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DF26CCE9-1B25-1245-B8F0-805DD1896BB3}"/>
                </a:ext>
              </a:extLst>
            </p:cNvPr>
            <p:cNvSpPr/>
            <p:nvPr/>
          </p:nvSpPr>
          <p:spPr>
            <a:xfrm>
              <a:off x="16671" y="1066199"/>
              <a:ext cx="6861838" cy="4075982"/>
            </a:xfrm>
            <a:custGeom>
              <a:avLst/>
              <a:gdLst>
                <a:gd name="connsiteX0" fmla="*/ 0 w 6861838"/>
                <a:gd name="connsiteY0" fmla="*/ 90 h 4075982"/>
                <a:gd name="connsiteX1" fmla="*/ 2827246 w 6861838"/>
                <a:gd name="connsiteY1" fmla="*/ 2104563 h 4075982"/>
                <a:gd name="connsiteX2" fmla="*/ 6861839 w 6861838"/>
                <a:gd name="connsiteY2" fmla="*/ 4075983 h 4075982"/>
                <a:gd name="connsiteX3" fmla="*/ 659 w 6861838"/>
                <a:gd name="connsiteY3" fmla="*/ 4075983 h 4075982"/>
                <a:gd name="connsiteX4" fmla="*/ 659 w 6861838"/>
                <a:gd name="connsiteY4" fmla="*/ 90 h 407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838" h="4075982">
                  <a:moveTo>
                    <a:pt x="0" y="90"/>
                  </a:moveTo>
                  <a:cubicBezTo>
                    <a:pt x="1337175" y="-13084"/>
                    <a:pt x="1703597" y="1422832"/>
                    <a:pt x="2827246" y="2104563"/>
                  </a:cubicBezTo>
                  <a:cubicBezTo>
                    <a:pt x="3921239" y="2768509"/>
                    <a:pt x="6520460" y="2256059"/>
                    <a:pt x="6861839" y="4075983"/>
                  </a:cubicBezTo>
                  <a:cubicBezTo>
                    <a:pt x="4064249" y="4075983"/>
                    <a:pt x="659" y="4075983"/>
                    <a:pt x="659" y="4075983"/>
                  </a:cubicBezTo>
                  <a:lnTo>
                    <a:pt x="659" y="90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2B58BA0-491B-E440-84D6-AC33A1D436C6}"/>
                </a:ext>
              </a:extLst>
            </p:cNvPr>
            <p:cNvSpPr/>
            <p:nvPr/>
          </p:nvSpPr>
          <p:spPr>
            <a:xfrm>
              <a:off x="16671" y="1893307"/>
              <a:ext cx="7222328" cy="3248875"/>
            </a:xfrm>
            <a:custGeom>
              <a:avLst/>
              <a:gdLst>
                <a:gd name="connsiteX0" fmla="*/ 0 w 7222328"/>
                <a:gd name="connsiteY0" fmla="*/ 14113 h 3248875"/>
                <a:gd name="connsiteX1" fmla="*/ 2655239 w 7222328"/>
                <a:gd name="connsiteY1" fmla="*/ 2084993 h 3248875"/>
                <a:gd name="connsiteX2" fmla="*/ 5825841 w 7222328"/>
                <a:gd name="connsiteY2" fmla="*/ 2420919 h 3248875"/>
                <a:gd name="connsiteX3" fmla="*/ 7222329 w 7222328"/>
                <a:gd name="connsiteY3" fmla="*/ 3248875 h 3248875"/>
                <a:gd name="connsiteX4" fmla="*/ 0 w 7222328"/>
                <a:gd name="connsiteY4" fmla="*/ 3248875 h 3248875"/>
                <a:gd name="connsiteX5" fmla="*/ 0 w 7222328"/>
                <a:gd name="connsiteY5" fmla="*/ 14113 h 32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328" h="3248875">
                  <a:moveTo>
                    <a:pt x="0" y="14113"/>
                  </a:moveTo>
                  <a:cubicBezTo>
                    <a:pt x="1677895" y="-170317"/>
                    <a:pt x="1841994" y="1503381"/>
                    <a:pt x="2655239" y="2084993"/>
                  </a:cubicBezTo>
                  <a:cubicBezTo>
                    <a:pt x="3521207" y="2704808"/>
                    <a:pt x="4807637" y="2347147"/>
                    <a:pt x="5825841" y="2420919"/>
                  </a:cubicBezTo>
                  <a:cubicBezTo>
                    <a:pt x="6436763" y="2465050"/>
                    <a:pt x="6948172" y="2759478"/>
                    <a:pt x="7222329" y="3248875"/>
                  </a:cubicBezTo>
                  <a:cubicBezTo>
                    <a:pt x="4424739" y="3248875"/>
                    <a:pt x="0" y="3248875"/>
                    <a:pt x="0" y="3248875"/>
                  </a:cubicBezTo>
                  <a:lnTo>
                    <a:pt x="0" y="14113"/>
                  </a:lnTo>
                  <a:close/>
                </a:path>
              </a:pathLst>
            </a:custGeom>
            <a:solidFill>
              <a:schemeClr val="accent4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1076995-DBB8-D848-9897-12C8C3C01DFE}"/>
                </a:ext>
              </a:extLst>
            </p:cNvPr>
            <p:cNvSpPr/>
            <p:nvPr/>
          </p:nvSpPr>
          <p:spPr>
            <a:xfrm>
              <a:off x="16671" y="2893394"/>
              <a:ext cx="5178671" cy="2249447"/>
            </a:xfrm>
            <a:custGeom>
              <a:avLst/>
              <a:gdLst>
                <a:gd name="connsiteX0" fmla="*/ 0 w 5178671"/>
                <a:gd name="connsiteY0" fmla="*/ 13239 h 2249447"/>
                <a:gd name="connsiteX1" fmla="*/ 1482822 w 5178671"/>
                <a:gd name="connsiteY1" fmla="*/ 1563106 h 2249447"/>
                <a:gd name="connsiteX2" fmla="*/ 5178672 w 5178671"/>
                <a:gd name="connsiteY2" fmla="*/ 2249447 h 2249447"/>
                <a:gd name="connsiteX3" fmla="*/ 0 w 5178671"/>
                <a:gd name="connsiteY3" fmla="*/ 2249447 h 2249447"/>
                <a:gd name="connsiteX4" fmla="*/ 0 w 5178671"/>
                <a:gd name="connsiteY4" fmla="*/ 13239 h 2249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8671" h="2249447">
                  <a:moveTo>
                    <a:pt x="0" y="13239"/>
                  </a:moveTo>
                  <a:cubicBezTo>
                    <a:pt x="908146" y="-140892"/>
                    <a:pt x="843561" y="1092152"/>
                    <a:pt x="1482822" y="1563106"/>
                  </a:cubicBezTo>
                  <a:cubicBezTo>
                    <a:pt x="2530023" y="2333758"/>
                    <a:pt x="4341042" y="1021014"/>
                    <a:pt x="5178672" y="2249447"/>
                  </a:cubicBezTo>
                  <a:cubicBezTo>
                    <a:pt x="3643787" y="2249447"/>
                    <a:pt x="0" y="2249447"/>
                    <a:pt x="0" y="2249447"/>
                  </a:cubicBezTo>
                  <a:lnTo>
                    <a:pt x="0" y="13239"/>
                  </a:lnTo>
                  <a:close/>
                </a:path>
              </a:pathLst>
            </a:custGeom>
            <a:solidFill>
              <a:schemeClr val="accent3"/>
            </a:solidFill>
            <a:ln w="6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92324513-7435-944C-8D95-77D434702BBE}"/>
                </a:ext>
              </a:extLst>
            </p:cNvPr>
            <p:cNvSpPr/>
            <p:nvPr/>
          </p:nvSpPr>
          <p:spPr>
            <a:xfrm>
              <a:off x="16671" y="2219472"/>
              <a:ext cx="6460488" cy="2923368"/>
            </a:xfrm>
            <a:custGeom>
              <a:avLst/>
              <a:gdLst>
                <a:gd name="connsiteX0" fmla="*/ 0 w 6460488"/>
                <a:gd name="connsiteY0" fmla="*/ 29142 h 2923368"/>
                <a:gd name="connsiteX1" fmla="*/ 2098357 w 6460488"/>
                <a:gd name="connsiteY1" fmla="*/ 1759486 h 2923368"/>
                <a:gd name="connsiteX2" fmla="*/ 4902537 w 6460488"/>
                <a:gd name="connsiteY2" fmla="*/ 1957090 h 2923368"/>
                <a:gd name="connsiteX3" fmla="*/ 6460489 w 6460488"/>
                <a:gd name="connsiteY3" fmla="*/ 2923369 h 292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0488" h="2923368">
                  <a:moveTo>
                    <a:pt x="0" y="29142"/>
                  </a:moveTo>
                  <a:cubicBezTo>
                    <a:pt x="1122990" y="-223790"/>
                    <a:pt x="1370786" y="1238473"/>
                    <a:pt x="2098357" y="1759486"/>
                  </a:cubicBezTo>
                  <a:cubicBezTo>
                    <a:pt x="2873379" y="2314093"/>
                    <a:pt x="3990437" y="1913617"/>
                    <a:pt x="4902537" y="1957090"/>
                  </a:cubicBezTo>
                  <a:cubicBezTo>
                    <a:pt x="5609678" y="1990682"/>
                    <a:pt x="6215329" y="2485349"/>
                    <a:pt x="6460489" y="2923369"/>
                  </a:cubicBezTo>
                </a:path>
              </a:pathLst>
            </a:custGeom>
            <a:noFill/>
            <a:ln w="658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BR" sz="240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7E3A19-771E-9A13-7895-68660B235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"/>
            <a:ext cx="2187222" cy="6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5947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lue">
      <a:dk1>
        <a:srgbClr val="000000"/>
      </a:dk1>
      <a:lt1>
        <a:srgbClr val="FFFFFF"/>
      </a:lt1>
      <a:dk2>
        <a:srgbClr val="44546A"/>
      </a:dk2>
      <a:lt2>
        <a:srgbClr val="F5F3F9"/>
      </a:lt2>
      <a:accent1>
        <a:srgbClr val="009DFF"/>
      </a:accent1>
      <a:accent2>
        <a:srgbClr val="0052A9"/>
      </a:accent2>
      <a:accent3>
        <a:srgbClr val="E3EBF4"/>
      </a:accent3>
      <a:accent4>
        <a:srgbClr val="C9D9E7"/>
      </a:accent4>
      <a:accent5>
        <a:srgbClr val="00233C"/>
      </a:accent5>
      <a:accent6>
        <a:srgbClr val="61BCB3"/>
      </a:accent6>
      <a:hlink>
        <a:srgbClr val="DF538A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Blue">
      <a:dk1>
        <a:srgbClr val="000000"/>
      </a:dk1>
      <a:lt1>
        <a:srgbClr val="FFFFFF"/>
      </a:lt1>
      <a:dk2>
        <a:srgbClr val="44546A"/>
      </a:dk2>
      <a:lt2>
        <a:srgbClr val="F5F3F9"/>
      </a:lt2>
      <a:accent1>
        <a:srgbClr val="009DFF"/>
      </a:accent1>
      <a:accent2>
        <a:srgbClr val="0052A9"/>
      </a:accent2>
      <a:accent3>
        <a:srgbClr val="E3EBF4"/>
      </a:accent3>
      <a:accent4>
        <a:srgbClr val="C9D9E7"/>
      </a:accent4>
      <a:accent5>
        <a:srgbClr val="00233C"/>
      </a:accent5>
      <a:accent6>
        <a:srgbClr val="61BCB3"/>
      </a:accent6>
      <a:hlink>
        <a:srgbClr val="DF538A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511</Words>
  <Application>Microsoft Office PowerPoint</Application>
  <PresentationFormat>On-screen Show (16:9)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Google Sans</vt:lpstr>
      <vt:lpstr>Google Sans Text</vt:lpstr>
      <vt:lpstr>Nunito</vt:lpstr>
      <vt:lpstr>Source Sans 3</vt:lpstr>
      <vt:lpstr>1_Office Theme</vt:lpstr>
      <vt:lpstr>2_Office Theme</vt:lpstr>
      <vt:lpstr>PowerPoint Presentation</vt:lpstr>
      <vt:lpstr>Introduction</vt:lpstr>
      <vt:lpstr>Creating a Theme</vt:lpstr>
      <vt:lpstr>Creating a Theme</vt:lpstr>
      <vt:lpstr>How to use it</vt:lpstr>
      <vt:lpstr>Themes for part of an application</vt:lpstr>
      <vt:lpstr>Themes for part of an application</vt:lpstr>
      <vt:lpstr>Creating unique ThemeData</vt:lpstr>
      <vt:lpstr>Extending the parent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2013-12-06T17:56:44Z</dcterms:created>
  <dcterms:modified xsi:type="dcterms:W3CDTF">2023-07-27T15:19:15Z</dcterms:modified>
</cp:coreProperties>
</file>